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4" r:id="rId3"/>
    <p:sldId id="257" r:id="rId4"/>
    <p:sldId id="258" r:id="rId5"/>
    <p:sldId id="259" r:id="rId6"/>
    <p:sldId id="260" r:id="rId7"/>
    <p:sldId id="262" r:id="rId8"/>
    <p:sldId id="263" r:id="rId9"/>
    <p:sldId id="261"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7FE4A9A-B806-4546-8982-3F310A6CD43F}" type="datetimeFigureOut">
              <a:rPr lang="en-US" smtClean="0"/>
              <a:pPr/>
              <a:t>15-Apr-20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E23498C-A34E-4E0F-A5BD-CAFCC24F80A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FE4A9A-B806-4546-8982-3F310A6CD43F}" type="datetimeFigureOut">
              <a:rPr lang="en-US" smtClean="0"/>
              <a:pPr/>
              <a:t>15-Apr-20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7FE4A9A-B806-4546-8982-3F310A6CD43F}" type="datetimeFigureOut">
              <a:rPr lang="en-US" smtClean="0"/>
              <a:pPr/>
              <a:t>15-Apr-20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3498C-A34E-4E0F-A5BD-CAFCC24F80A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7FE4A9A-B806-4546-8982-3F310A6CD43F}" type="datetimeFigureOut">
              <a:rPr lang="en-US" smtClean="0"/>
              <a:pPr/>
              <a:t>15-Apr-20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7FE4A9A-B806-4546-8982-3F310A6CD43F}" type="datetimeFigureOut">
              <a:rPr lang="en-US" smtClean="0"/>
              <a:pPr/>
              <a:t>15-Apr-20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7FE4A9A-B806-4546-8982-3F310A6CD43F}" type="datetimeFigureOut">
              <a:rPr lang="en-US" smtClean="0"/>
              <a:pPr/>
              <a:t>15-Apr-20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FE4A9A-B806-4546-8982-3F310A6CD43F}" type="datetimeFigureOut">
              <a:rPr lang="en-US" smtClean="0"/>
              <a:pPr/>
              <a:t>15-Apr-20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7FE4A9A-B806-4546-8982-3F310A6CD43F}" type="datetimeFigureOut">
              <a:rPr lang="en-US" smtClean="0"/>
              <a:pPr/>
              <a:t>15-Apr-20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7FE4A9A-B806-4546-8982-3F310A6CD43F}" type="datetimeFigureOut">
              <a:rPr lang="en-US" smtClean="0"/>
              <a:pPr/>
              <a:t>15-Apr-20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E23498C-A34E-4E0F-A5BD-CAFCC24F80A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FE4A9A-B806-4546-8982-3F310A6CD43F}" type="datetimeFigureOut">
              <a:rPr lang="en-US" smtClean="0"/>
              <a:pPr/>
              <a:t>15-Apr-20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FE4A9A-B806-4546-8982-3F310A6CD43F}" type="datetimeFigureOut">
              <a:rPr lang="en-US" smtClean="0"/>
              <a:pPr/>
              <a:t>15-Apr-20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3498C-A34E-4E0F-A5BD-CAFCC24F80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7FE4A9A-B806-4546-8982-3F310A6CD43F}" type="datetimeFigureOut">
              <a:rPr lang="en-US" smtClean="0"/>
              <a:pPr/>
              <a:t>15-Apr-20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E23498C-A34E-4E0F-A5BD-CAFCC24F80A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pPr algn="ctr"/>
            <a:r>
              <a:rPr lang="en-US" b="1" dirty="0" smtClean="0">
                <a:latin typeface="Times New Roman" pitchFamily="18" charset="0"/>
                <a:cs typeface="Times New Roman" pitchFamily="18" charset="0"/>
              </a:rPr>
              <a:t>Aliphatic amines</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ctr"/>
            <a:r>
              <a:rPr lang="en-US" dirty="0" smtClean="0">
                <a:latin typeface="Times New Roman" pitchFamily="18" charset="0"/>
                <a:cs typeface="Times New Roman" pitchFamily="18" charset="0"/>
              </a:rPr>
              <a:t>Anik Sinha</a:t>
            </a:r>
          </a:p>
          <a:p>
            <a:pPr algn="ctr"/>
            <a:r>
              <a:rPr lang="en-US" dirty="0" smtClean="0">
                <a:latin typeface="Times New Roman" pitchFamily="18" charset="0"/>
                <a:cs typeface="Times New Roman" pitchFamily="18" charset="0"/>
              </a:rPr>
              <a:t>Department of Chemistry</a:t>
            </a:r>
          </a:p>
          <a:p>
            <a:pPr algn="ctr"/>
            <a:r>
              <a:rPr lang="en-US" dirty="0" smtClean="0">
                <a:latin typeface="Times New Roman" pitchFamily="18" charset="0"/>
                <a:cs typeface="Times New Roman" pitchFamily="18" charset="0"/>
              </a:rPr>
              <a:t>S.B.S.Goverment College, Hili</a:t>
            </a:r>
            <a:endParaRPr lang="en-US" dirty="0">
              <a:latin typeface="Times New Roman" pitchFamily="18" charset="0"/>
              <a:cs typeface="Times New Roman" pitchFamily="18" charset="0"/>
            </a:endParaRPr>
          </a:p>
        </p:txBody>
      </p:sp>
      <p:sp>
        <p:nvSpPr>
          <p:cNvPr id="4" name="TextBox 3"/>
          <p:cNvSpPr txBox="1"/>
          <p:nvPr/>
        </p:nvSpPr>
        <p:spPr>
          <a:xfrm>
            <a:off x="3505200" y="2133600"/>
            <a:ext cx="33528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B.Sc 2</a:t>
            </a:r>
            <a:r>
              <a:rPr lang="en-US" b="1" baseline="30000" dirty="0" smtClean="0">
                <a:latin typeface="Times New Roman" pitchFamily="18" charset="0"/>
                <a:cs typeface="Times New Roman" pitchFamily="18" charset="0"/>
              </a:rPr>
              <a:t>nd</a:t>
            </a:r>
            <a:r>
              <a:rPr lang="en-US" b="1" dirty="0" smtClean="0">
                <a:latin typeface="Times New Roman" pitchFamily="18" charset="0"/>
                <a:cs typeface="Times New Roman" pitchFamily="18" charset="0"/>
              </a:rPr>
              <a:t> Year(General)</a:t>
            </a:r>
            <a:endParaRPr lang="en-US"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                  </a:t>
            </a:r>
            <a:r>
              <a:rPr lang="en-US" b="1" dirty="0" smtClean="0">
                <a:solidFill>
                  <a:srgbClr val="FF0000"/>
                </a:solidFill>
                <a:latin typeface="Times New Roman" pitchFamily="18" charset="0"/>
                <a:cs typeface="Times New Roman" pitchFamily="18" charset="0"/>
              </a:rPr>
              <a:t>Overview</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1447800"/>
            <a:ext cx="8229600" cy="4389120"/>
          </a:xfrm>
        </p:spPr>
        <p:txBody>
          <a:bodyPr/>
          <a:lstStyle/>
          <a:p>
            <a:r>
              <a:rPr lang="en-US" b="1" dirty="0" smtClean="0">
                <a:latin typeface="Times New Roman" pitchFamily="18" charset="0"/>
                <a:cs typeface="Times New Roman" pitchFamily="18" charset="0"/>
              </a:rPr>
              <a:t> Introduction</a:t>
            </a:r>
          </a:p>
          <a:p>
            <a:r>
              <a:rPr lang="en-US" b="1" dirty="0" smtClean="0">
                <a:latin typeface="Times New Roman" pitchFamily="18" charset="0"/>
                <a:cs typeface="Times New Roman" pitchFamily="18" charset="0"/>
              </a:rPr>
              <a:t> Classifications of amines</a:t>
            </a:r>
          </a:p>
          <a:p>
            <a:r>
              <a:rPr lang="en-US" b="1" dirty="0" smtClean="0">
                <a:latin typeface="Times New Roman" pitchFamily="18" charset="0"/>
                <a:cs typeface="Times New Roman" pitchFamily="18" charset="0"/>
              </a:rPr>
              <a:t> Synthesis of aliphatic amines</a:t>
            </a:r>
          </a:p>
          <a:p>
            <a:r>
              <a:rPr lang="en-US" b="1" dirty="0" smtClean="0">
                <a:latin typeface="Times New Roman" pitchFamily="18" charset="0"/>
                <a:cs typeface="Times New Roman" pitchFamily="18" charset="0"/>
              </a:rPr>
              <a:t> Heinsberg’s method of amine separation</a:t>
            </a:r>
          </a:p>
          <a:p>
            <a:r>
              <a:rPr lang="en-US" b="1" dirty="0" smtClean="0">
                <a:latin typeface="Times New Roman" pitchFamily="18" charset="0"/>
                <a:cs typeface="Times New Roman" pitchFamily="18" charset="0"/>
              </a:rPr>
              <a:t> Grabriel Phthalimide Synthesis</a:t>
            </a:r>
          </a:p>
          <a:p>
            <a:r>
              <a:rPr lang="en-US" b="1" dirty="0" smtClean="0">
                <a:latin typeface="Times New Roman" pitchFamily="18" charset="0"/>
                <a:cs typeface="Times New Roman" pitchFamily="18" charset="0"/>
              </a:rPr>
              <a:t> Distinction of 1</a:t>
            </a:r>
            <a:r>
              <a:rPr lang="en-US" b="1" baseline="30000" dirty="0" smtClean="0">
                <a:latin typeface="Times New Roman" pitchFamily="18" charset="0"/>
                <a:cs typeface="Times New Roman" pitchFamily="18" charset="0"/>
              </a:rPr>
              <a:t>0</a:t>
            </a:r>
            <a:r>
              <a:rPr lang="en-US" b="1" dirty="0" smtClean="0">
                <a:latin typeface="Times New Roman" pitchFamily="18" charset="0"/>
                <a:cs typeface="Times New Roman" pitchFamily="18" charset="0"/>
              </a:rPr>
              <a:t>, 2</a:t>
            </a:r>
            <a:r>
              <a:rPr lang="en-US" b="1" baseline="30000" dirty="0" smtClean="0">
                <a:latin typeface="Times New Roman" pitchFamily="18" charset="0"/>
                <a:cs typeface="Times New Roman" pitchFamily="18" charset="0"/>
              </a:rPr>
              <a:t>0</a:t>
            </a:r>
            <a:r>
              <a:rPr lang="en-US" b="1" dirty="0" smtClean="0">
                <a:latin typeface="Times New Roman" pitchFamily="18" charset="0"/>
                <a:cs typeface="Times New Roman" pitchFamily="18" charset="0"/>
              </a:rPr>
              <a:t>, 3</a:t>
            </a:r>
            <a:r>
              <a:rPr lang="en-US" b="1" baseline="30000" dirty="0" smtClean="0">
                <a:latin typeface="Times New Roman" pitchFamily="18" charset="0"/>
                <a:cs typeface="Times New Roman" pitchFamily="18" charset="0"/>
              </a:rPr>
              <a:t>0</a:t>
            </a:r>
            <a:r>
              <a:rPr lang="en-US" b="1" dirty="0" smtClean="0">
                <a:latin typeface="Times New Roman" pitchFamily="18" charset="0"/>
                <a:cs typeface="Times New Roman" pitchFamily="18" charset="0"/>
              </a:rPr>
              <a:t> amines</a:t>
            </a:r>
          </a:p>
          <a:p>
            <a:r>
              <a:rPr lang="en-US" b="1" dirty="0" smtClean="0">
                <a:latin typeface="Times New Roman" pitchFamily="18" charset="0"/>
                <a:cs typeface="Times New Roman" pitchFamily="18" charset="0"/>
              </a:rPr>
              <a:t> Basicity of amines</a:t>
            </a:r>
          </a:p>
          <a:p>
            <a:r>
              <a:rPr lang="en-US" b="1" dirty="0" smtClean="0">
                <a:latin typeface="Times New Roman" pitchFamily="18" charset="0"/>
                <a:cs typeface="Times New Roman" pitchFamily="18" charset="0"/>
              </a:rPr>
              <a:t> Reference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914400" y="1219200"/>
            <a:ext cx="7524750" cy="4810125"/>
          </a:xfrm>
          <a:prstGeom prst="rect">
            <a:avLst/>
          </a:prstGeom>
          <a:noFill/>
          <a:ln w="9525">
            <a:noFill/>
            <a:miter lim="800000"/>
            <a:headEnd/>
            <a:tailEnd/>
          </a:ln>
          <a:effectLst/>
        </p:spPr>
      </p:pic>
      <p:sp>
        <p:nvSpPr>
          <p:cNvPr id="6" name="TextBox 5"/>
          <p:cNvSpPr txBox="1"/>
          <p:nvPr/>
        </p:nvSpPr>
        <p:spPr>
          <a:xfrm>
            <a:off x="3048000" y="457200"/>
            <a:ext cx="3505200"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Introduction</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143000" y="990600"/>
            <a:ext cx="6934200" cy="5153025"/>
          </a:xfrm>
          <a:prstGeom prst="rect">
            <a:avLst/>
          </a:prstGeom>
          <a:noFill/>
          <a:ln w="9525">
            <a:noFill/>
            <a:miter lim="800000"/>
            <a:headEnd/>
            <a:tailEnd/>
          </a:ln>
          <a:effectLst/>
        </p:spPr>
      </p:pic>
      <p:sp>
        <p:nvSpPr>
          <p:cNvPr id="6" name="TextBox 5"/>
          <p:cNvSpPr txBox="1"/>
          <p:nvPr/>
        </p:nvSpPr>
        <p:spPr>
          <a:xfrm>
            <a:off x="2438400" y="304800"/>
            <a:ext cx="4724400"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Classification Of Amines</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0"/>
            <a:ext cx="4724400"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Synthesis of aliphatic amines</a:t>
            </a:r>
            <a:endParaRPr lang="en-US" sz="2800" b="1" dirty="0">
              <a:solidFill>
                <a:srgbClr val="FF0000"/>
              </a:solidFill>
              <a:latin typeface="Times New Roman" pitchFamily="18" charset="0"/>
              <a:cs typeface="Times New Roman" pitchFamily="18" charset="0"/>
            </a:endParaRPr>
          </a:p>
        </p:txBody>
      </p:sp>
      <p:sp>
        <p:nvSpPr>
          <p:cNvPr id="5" name="TextBox 4"/>
          <p:cNvSpPr txBox="1"/>
          <p:nvPr/>
        </p:nvSpPr>
        <p:spPr>
          <a:xfrm>
            <a:off x="381000" y="990600"/>
            <a:ext cx="41910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1. Reduction of Nitro compounds:</a:t>
            </a:r>
            <a:endParaRPr lang="en-US"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524000" y="1524000"/>
          <a:ext cx="4343400" cy="2057400"/>
        </p:xfrm>
        <a:graphic>
          <a:graphicData uri="http://schemas.openxmlformats.org/presentationml/2006/ole">
            <p:oleObj spid="_x0000_s3074" name="CS ChemDraw Drawing" r:id="rId3" imgW="2458080" imgH="1304640" progId="ChemDraw.Document.6.0">
              <p:embed/>
            </p:oleObj>
          </a:graphicData>
        </a:graphic>
      </p:graphicFrame>
      <p:sp>
        <p:nvSpPr>
          <p:cNvPr id="8" name="TextBox 7"/>
          <p:cNvSpPr txBox="1"/>
          <p:nvPr/>
        </p:nvSpPr>
        <p:spPr>
          <a:xfrm>
            <a:off x="1066800" y="2133600"/>
            <a:ext cx="1828800" cy="646331"/>
          </a:xfrm>
          <a:prstGeom prst="rect">
            <a:avLst/>
          </a:prstGeom>
          <a:noFill/>
        </p:spPr>
        <p:txBody>
          <a:bodyPr wrap="square" rtlCol="0">
            <a:spAutoFit/>
          </a:bodyPr>
          <a:lstStyle/>
          <a:p>
            <a:pPr algn="ctr"/>
            <a:r>
              <a:rPr lang="en-US" i="1" dirty="0" smtClean="0">
                <a:latin typeface="Times New Roman" pitchFamily="18" charset="0"/>
                <a:cs typeface="Times New Roman" pitchFamily="18" charset="0"/>
              </a:rPr>
              <a:t>Aliphatic Nitro</a:t>
            </a:r>
          </a:p>
          <a:p>
            <a:pPr algn="ctr"/>
            <a:r>
              <a:rPr lang="en-US" i="1" dirty="0" smtClean="0">
                <a:latin typeface="Times New Roman" pitchFamily="18" charset="0"/>
                <a:cs typeface="Times New Roman" pitchFamily="18" charset="0"/>
              </a:rPr>
              <a:t>Compound</a:t>
            </a:r>
            <a:endParaRPr lang="en-US" i="1" dirty="0">
              <a:latin typeface="Times New Roman" pitchFamily="18" charset="0"/>
              <a:cs typeface="Times New Roman" pitchFamily="18" charset="0"/>
            </a:endParaRPr>
          </a:p>
        </p:txBody>
      </p:sp>
      <p:sp>
        <p:nvSpPr>
          <p:cNvPr id="9" name="TextBox 8"/>
          <p:cNvSpPr txBox="1"/>
          <p:nvPr/>
        </p:nvSpPr>
        <p:spPr>
          <a:xfrm>
            <a:off x="4495800" y="22098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Aliphatic Amine</a:t>
            </a:r>
            <a:endParaRPr lang="en-US" i="1" dirty="0">
              <a:latin typeface="Times New Roman" pitchFamily="18" charset="0"/>
              <a:cs typeface="Times New Roman" pitchFamily="18" charset="0"/>
            </a:endParaRPr>
          </a:p>
        </p:txBody>
      </p:sp>
      <p:sp>
        <p:nvSpPr>
          <p:cNvPr id="10" name="TextBox 9"/>
          <p:cNvSpPr txBox="1"/>
          <p:nvPr/>
        </p:nvSpPr>
        <p:spPr>
          <a:xfrm>
            <a:off x="6781800" y="19050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R=Aliphatic group</a:t>
            </a:r>
            <a:endParaRPr lang="en-US" i="1" dirty="0">
              <a:latin typeface="Times New Roman" pitchFamily="18" charset="0"/>
              <a:cs typeface="Times New Roman" pitchFamily="18" charset="0"/>
            </a:endParaRPr>
          </a:p>
        </p:txBody>
      </p:sp>
      <p:sp>
        <p:nvSpPr>
          <p:cNvPr id="11" name="TextBox 10"/>
          <p:cNvSpPr txBox="1"/>
          <p:nvPr/>
        </p:nvSpPr>
        <p:spPr>
          <a:xfrm>
            <a:off x="457200" y="3581400"/>
            <a:ext cx="3505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2.Reduction of alkyl cyanide:</a:t>
            </a:r>
            <a:endParaRPr lang="en-US" b="1" dirty="0">
              <a:latin typeface="Times New Roman" pitchFamily="18" charset="0"/>
              <a:cs typeface="Times New Roman" pitchFamily="18" charset="0"/>
            </a:endParaRPr>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p:cNvSpPr>
            <a:spLocks noChangeArrowheads="1"/>
          </p:cNvSpPr>
          <p:nvPr/>
        </p:nvSpPr>
        <p:spPr bwMode="auto">
          <a:xfrm>
            <a:off x="1143000" y="4191000"/>
            <a:ext cx="94488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R-CN                                 R-CH</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-NH</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3" name="Straight Arrow Connector 22"/>
          <p:cNvCxnSpPr/>
          <p:nvPr/>
        </p:nvCxnSpPr>
        <p:spPr>
          <a:xfrm>
            <a:off x="1828800" y="4419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133600" y="4114800"/>
            <a:ext cx="1219200" cy="923330"/>
          </a:xfrm>
          <a:prstGeom prst="rect">
            <a:avLst/>
          </a:prstGeom>
          <a:noFill/>
        </p:spPr>
        <p:txBody>
          <a:bodyPr wrap="square" rtlCol="0">
            <a:spAutoFit/>
          </a:bodyPr>
          <a:lstStyle/>
          <a:p>
            <a:r>
              <a:rPr lang="en-US" dirty="0" smtClean="0"/>
              <a:t>    H</a:t>
            </a:r>
            <a:r>
              <a:rPr lang="en-US" baseline="-25000" dirty="0" smtClean="0"/>
              <a:t>2</a:t>
            </a:r>
            <a:r>
              <a:rPr lang="en-US" dirty="0" smtClean="0"/>
              <a:t>/Ni</a:t>
            </a:r>
          </a:p>
          <a:p>
            <a:r>
              <a:rPr lang="en-US" dirty="0" smtClean="0"/>
              <a:t>Or LiAlH</a:t>
            </a:r>
            <a:r>
              <a:rPr lang="en-US" baseline="-25000" dirty="0" smtClean="0"/>
              <a:t>4</a:t>
            </a:r>
            <a:endParaRPr lang="en-US" dirty="0" smtClean="0"/>
          </a:p>
          <a:p>
            <a:endParaRPr lang="en-US" dirty="0"/>
          </a:p>
        </p:txBody>
      </p:sp>
      <p:sp>
        <p:nvSpPr>
          <p:cNvPr id="25" name="TextBox 24"/>
          <p:cNvSpPr txBox="1"/>
          <p:nvPr/>
        </p:nvSpPr>
        <p:spPr>
          <a:xfrm>
            <a:off x="1981200" y="4648200"/>
            <a:ext cx="2133600" cy="646331"/>
          </a:xfrm>
          <a:prstGeom prst="rect">
            <a:avLst/>
          </a:prstGeom>
          <a:noFill/>
        </p:spPr>
        <p:txBody>
          <a:bodyPr wrap="square" rtlCol="0">
            <a:spAutoFit/>
          </a:bodyPr>
          <a:lstStyle/>
          <a:p>
            <a:r>
              <a:rPr lang="en-US" dirty="0" smtClean="0"/>
              <a:t>  Or Na/C</a:t>
            </a:r>
            <a:r>
              <a:rPr lang="en-US" baseline="-25000" dirty="0" smtClean="0"/>
              <a:t>2</a:t>
            </a:r>
            <a:r>
              <a:rPr lang="en-US" dirty="0" smtClean="0"/>
              <a:t>H</a:t>
            </a:r>
            <a:r>
              <a:rPr lang="en-US" baseline="-25000" dirty="0" smtClean="0"/>
              <a:t>5</a:t>
            </a:r>
            <a:r>
              <a:rPr lang="en-US" dirty="0" smtClean="0"/>
              <a:t>OH</a:t>
            </a:r>
          </a:p>
          <a:p>
            <a:endParaRPr lang="en-US" dirty="0"/>
          </a:p>
        </p:txBody>
      </p:sp>
      <p:sp>
        <p:nvSpPr>
          <p:cNvPr id="26" name="TextBox 25"/>
          <p:cNvSpPr txBox="1"/>
          <p:nvPr/>
        </p:nvSpPr>
        <p:spPr>
          <a:xfrm>
            <a:off x="457200" y="5257800"/>
            <a:ext cx="3505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3. Reduction Of acid amide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7" name="TextBox 26"/>
          <p:cNvSpPr txBox="1"/>
          <p:nvPr/>
        </p:nvSpPr>
        <p:spPr>
          <a:xfrm>
            <a:off x="6705600" y="41148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R=Aliphatic group</a:t>
            </a:r>
            <a:endParaRPr lang="en-US" i="1" dirty="0">
              <a:latin typeface="Times New Roman" pitchFamily="18" charset="0"/>
              <a:cs typeface="Times New Roman" pitchFamily="18" charset="0"/>
            </a:endParaRPr>
          </a:p>
        </p:txBody>
      </p:sp>
      <p:sp>
        <p:nvSpPr>
          <p:cNvPr id="28" name="TextBox 27"/>
          <p:cNvSpPr txBox="1"/>
          <p:nvPr/>
        </p:nvSpPr>
        <p:spPr>
          <a:xfrm>
            <a:off x="1219200" y="5715000"/>
            <a:ext cx="4038600" cy="677108"/>
          </a:xfrm>
          <a:prstGeom prst="rect">
            <a:avLst/>
          </a:prstGeom>
          <a:noFill/>
        </p:spPr>
        <p:txBody>
          <a:bodyPr wrap="square" rtlCol="0">
            <a:spAutoFit/>
          </a:bodyPr>
          <a:lstStyle/>
          <a:p>
            <a:r>
              <a:rPr lang="en-US" sz="2000" dirty="0" smtClean="0"/>
              <a:t>RCONH</a:t>
            </a:r>
            <a:r>
              <a:rPr lang="en-US" sz="2000" baseline="-25000" dirty="0" smtClean="0"/>
              <a:t>2</a:t>
            </a:r>
            <a:r>
              <a:rPr lang="en-US" sz="2000" dirty="0" smtClean="0"/>
              <a:t>                                  RCH</a:t>
            </a:r>
            <a:r>
              <a:rPr lang="en-US" sz="2000" baseline="-25000" dirty="0" smtClean="0"/>
              <a:t>2</a:t>
            </a:r>
            <a:r>
              <a:rPr lang="en-US" sz="2000" dirty="0" smtClean="0"/>
              <a:t>NH</a:t>
            </a:r>
            <a:r>
              <a:rPr lang="en-US" sz="2000" baseline="-25000" dirty="0" smtClean="0"/>
              <a:t>2</a:t>
            </a:r>
            <a:endParaRPr lang="en-US" sz="2000" dirty="0" smtClean="0"/>
          </a:p>
          <a:p>
            <a:endParaRPr lang="en-US" dirty="0"/>
          </a:p>
        </p:txBody>
      </p:sp>
      <p:cxnSp>
        <p:nvCxnSpPr>
          <p:cNvPr id="30" name="Straight Arrow Connector 29"/>
          <p:cNvCxnSpPr/>
          <p:nvPr/>
        </p:nvCxnSpPr>
        <p:spPr>
          <a:xfrm>
            <a:off x="2133600" y="5943600"/>
            <a:ext cx="1905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286000" y="5657671"/>
            <a:ext cx="1600200" cy="1200329"/>
          </a:xfrm>
          <a:prstGeom prst="rect">
            <a:avLst/>
          </a:prstGeom>
          <a:noFill/>
        </p:spPr>
        <p:txBody>
          <a:bodyPr wrap="square" rtlCol="0">
            <a:spAutoFit/>
          </a:bodyPr>
          <a:lstStyle/>
          <a:p>
            <a:r>
              <a:rPr lang="en-US" dirty="0" smtClean="0"/>
              <a:t>   Na/C</a:t>
            </a:r>
            <a:r>
              <a:rPr lang="en-US" baseline="-25000" dirty="0" smtClean="0"/>
              <a:t>2</a:t>
            </a:r>
            <a:r>
              <a:rPr lang="en-US" dirty="0" smtClean="0"/>
              <a:t>H</a:t>
            </a:r>
            <a:r>
              <a:rPr lang="en-US" baseline="-25000" dirty="0" smtClean="0"/>
              <a:t>5</a:t>
            </a:r>
            <a:r>
              <a:rPr lang="en-US" dirty="0" smtClean="0"/>
              <a:t>OH</a:t>
            </a:r>
            <a:r>
              <a:rPr lang="en-US" dirty="0" smtClean="0">
                <a:latin typeface="Times New Roman" pitchFamily="18" charset="0"/>
                <a:cs typeface="Times New Roman" pitchFamily="18" charset="0"/>
              </a:rPr>
              <a:t>         Or   LiAlH</a:t>
            </a:r>
            <a:r>
              <a:rPr lang="en-US" baseline="-25000" dirty="0" smtClean="0">
                <a:latin typeface="Times New Roman" pitchFamily="18" charset="0"/>
                <a:cs typeface="Times New Roman" pitchFamily="18" charset="0"/>
              </a:rPr>
              <a:t>4</a:t>
            </a:r>
            <a:endParaRPr lang="en-US" dirty="0" smtClean="0">
              <a:latin typeface="Times New Roman" pitchFamily="18" charset="0"/>
              <a:cs typeface="Times New Roman" pitchFamily="18" charset="0"/>
            </a:endParaRPr>
          </a:p>
          <a:p>
            <a:endParaRPr lang="en-US" dirty="0" smtClean="0"/>
          </a:p>
          <a:p>
            <a:endParaRPr lang="en-US" dirty="0"/>
          </a:p>
        </p:txBody>
      </p:sp>
      <p:sp>
        <p:nvSpPr>
          <p:cNvPr id="32" name="TextBox 31"/>
          <p:cNvSpPr txBox="1"/>
          <p:nvPr/>
        </p:nvSpPr>
        <p:spPr>
          <a:xfrm>
            <a:off x="6705600" y="56388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R=Aliphatic group</a:t>
            </a:r>
            <a:endParaRPr lang="en-US" i="1" dirty="0">
              <a:latin typeface="Times New Roman" pitchFamily="18" charset="0"/>
              <a:cs typeface="Times New Roman" pitchFamily="18" charset="0"/>
            </a:endParaRPr>
          </a:p>
        </p:txBody>
      </p:sp>
      <p:sp>
        <p:nvSpPr>
          <p:cNvPr id="36" name="TextBox 35"/>
          <p:cNvSpPr txBox="1"/>
          <p:nvPr/>
        </p:nvSpPr>
        <p:spPr>
          <a:xfrm>
            <a:off x="1066800" y="4572000"/>
            <a:ext cx="1524000" cy="646331"/>
          </a:xfrm>
          <a:prstGeom prst="rect">
            <a:avLst/>
          </a:prstGeom>
          <a:noFill/>
        </p:spPr>
        <p:txBody>
          <a:bodyPr wrap="square" rtlCol="0">
            <a:spAutoFit/>
          </a:bodyPr>
          <a:lstStyle/>
          <a:p>
            <a:r>
              <a:rPr lang="en-US" i="1" dirty="0" smtClean="0">
                <a:latin typeface="Times New Roman" pitchFamily="18" charset="0"/>
                <a:cs typeface="Times New Roman" pitchFamily="18" charset="0"/>
              </a:rPr>
              <a:t>Aliphatic Cyanide</a:t>
            </a:r>
            <a:endParaRPr lang="en-US" i="1" dirty="0">
              <a:latin typeface="Times New Roman" pitchFamily="18" charset="0"/>
              <a:cs typeface="Times New Roman" pitchFamily="18" charset="0"/>
            </a:endParaRPr>
          </a:p>
        </p:txBody>
      </p:sp>
      <p:sp>
        <p:nvSpPr>
          <p:cNvPr id="37" name="TextBox 36"/>
          <p:cNvSpPr txBox="1"/>
          <p:nvPr/>
        </p:nvSpPr>
        <p:spPr>
          <a:xfrm>
            <a:off x="3429000" y="45720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  Aliphatic Amine</a:t>
            </a:r>
            <a:endParaRPr lang="en-US" i="1" dirty="0">
              <a:latin typeface="Times New Roman" pitchFamily="18" charset="0"/>
              <a:cs typeface="Times New Roman" pitchFamily="18" charset="0"/>
            </a:endParaRPr>
          </a:p>
        </p:txBody>
      </p:sp>
      <p:sp>
        <p:nvSpPr>
          <p:cNvPr id="39" name="TextBox 38"/>
          <p:cNvSpPr txBox="1"/>
          <p:nvPr/>
        </p:nvSpPr>
        <p:spPr>
          <a:xfrm>
            <a:off x="3733800" y="60960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  Aliphatic Amine</a:t>
            </a:r>
            <a:endParaRPr lang="en-US" i="1" dirty="0">
              <a:latin typeface="Times New Roman" pitchFamily="18" charset="0"/>
              <a:cs typeface="Times New Roman" pitchFamily="18" charset="0"/>
            </a:endParaRPr>
          </a:p>
        </p:txBody>
      </p:sp>
      <p:sp>
        <p:nvSpPr>
          <p:cNvPr id="40" name="TextBox 39"/>
          <p:cNvSpPr txBox="1"/>
          <p:nvPr/>
        </p:nvSpPr>
        <p:spPr>
          <a:xfrm>
            <a:off x="990600" y="6096000"/>
            <a:ext cx="1524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Acid Amide</a:t>
            </a:r>
            <a:endParaRPr lang="en-US" i="1" dirty="0">
              <a:latin typeface="Times New Roman" pitchFamily="18" charset="0"/>
              <a:cs typeface="Times New Roman" pitchFamily="18" charset="0"/>
            </a:endParaRPr>
          </a:p>
        </p:txBody>
      </p:sp>
      <p:sp>
        <p:nvSpPr>
          <p:cNvPr id="29" name="TextBox 28"/>
          <p:cNvSpPr txBox="1"/>
          <p:nvPr/>
        </p:nvSpPr>
        <p:spPr>
          <a:xfrm>
            <a:off x="2667000" y="609600"/>
            <a:ext cx="3124200" cy="369332"/>
          </a:xfrm>
          <a:prstGeom prst="rect">
            <a:avLst/>
          </a:prstGeom>
          <a:noFill/>
        </p:spPr>
        <p:txBody>
          <a:bodyPr wrap="square" rtlCol="0">
            <a:spAutoFit/>
          </a:bodyPr>
          <a:lstStyle/>
          <a:p>
            <a:r>
              <a:rPr lang="en-US" dirty="0" smtClean="0">
                <a:solidFill>
                  <a:srgbClr val="C00000"/>
                </a:solidFill>
                <a:latin typeface="Times New Roman" pitchFamily="18" charset="0"/>
                <a:cs typeface="Times New Roman" pitchFamily="18" charset="0"/>
              </a:rPr>
              <a:t>Synthesis of Primary amines: </a:t>
            </a:r>
            <a:endParaRPr lang="en-US" dirty="0">
              <a:solidFill>
                <a:srgbClr val="C000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59436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4.Reduction of aldoxime or ketoxime: </a:t>
            </a:r>
            <a:endParaRPr lang="en-US" sz="2400" b="1" dirty="0">
              <a:solidFill>
                <a:srgbClr val="FF0000"/>
              </a:solidFill>
              <a:latin typeface="Times New Roman" pitchFamily="18" charset="0"/>
              <a:cs typeface="Times New Roman" pitchFamily="18" charset="0"/>
            </a:endParaRPr>
          </a:p>
        </p:txBody>
      </p:sp>
      <p:cxnSp>
        <p:nvCxnSpPr>
          <p:cNvPr id="10" name="Straight Arrow Connector 9"/>
          <p:cNvCxnSpPr/>
          <p:nvPr/>
        </p:nvCxnSpPr>
        <p:spPr>
          <a:xfrm>
            <a:off x="3200400" y="1295400"/>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7412" name="Object 4"/>
          <p:cNvGraphicFramePr>
            <a:graphicFrameLocks noChangeAspect="1"/>
          </p:cNvGraphicFramePr>
          <p:nvPr/>
        </p:nvGraphicFramePr>
        <p:xfrm>
          <a:off x="4800600" y="990600"/>
          <a:ext cx="1447800" cy="557213"/>
        </p:xfrm>
        <a:graphic>
          <a:graphicData uri="http://schemas.openxmlformats.org/presentationml/2006/ole">
            <p:oleObj spid="_x0000_s17412" name="CS ChemDraw Drawing" r:id="rId3" imgW="1058040" imgH="328320" progId="ChemDraw.Document.6.0">
              <p:embed/>
            </p:oleObj>
          </a:graphicData>
        </a:graphic>
      </p:graphicFrame>
      <p:sp>
        <p:nvSpPr>
          <p:cNvPr id="15" name="TextBox 14"/>
          <p:cNvSpPr txBox="1"/>
          <p:nvPr/>
        </p:nvSpPr>
        <p:spPr>
          <a:xfrm>
            <a:off x="3124200" y="914400"/>
            <a:ext cx="1828800" cy="646331"/>
          </a:xfrm>
          <a:prstGeom prst="rect">
            <a:avLst/>
          </a:prstGeom>
          <a:noFill/>
        </p:spPr>
        <p:txBody>
          <a:bodyPr wrap="square" rtlCol="0">
            <a:spAutoFit/>
          </a:bodyPr>
          <a:lstStyle/>
          <a:p>
            <a:r>
              <a:rPr lang="en-US" dirty="0" smtClean="0"/>
              <a:t>     Na+C</a:t>
            </a:r>
            <a:r>
              <a:rPr lang="en-US" baseline="-25000" dirty="0" smtClean="0"/>
              <a:t>2</a:t>
            </a:r>
            <a:r>
              <a:rPr lang="en-US" dirty="0" smtClean="0"/>
              <a:t>H</a:t>
            </a:r>
            <a:r>
              <a:rPr lang="en-US" baseline="-25000" dirty="0" smtClean="0"/>
              <a:t>5</a:t>
            </a:r>
            <a:r>
              <a:rPr lang="en-US" dirty="0" smtClean="0"/>
              <a:t>OH</a:t>
            </a:r>
          </a:p>
          <a:p>
            <a:endParaRPr lang="en-US" dirty="0"/>
          </a:p>
        </p:txBody>
      </p:sp>
      <p:sp>
        <p:nvSpPr>
          <p:cNvPr id="16" name="TextBox 15"/>
          <p:cNvSpPr txBox="1"/>
          <p:nvPr/>
        </p:nvSpPr>
        <p:spPr>
          <a:xfrm>
            <a:off x="3200400" y="1371600"/>
            <a:ext cx="1600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        LiAlH</a:t>
            </a:r>
            <a:r>
              <a:rPr lang="en-US" baseline="-25000" dirty="0" smtClean="0">
                <a:latin typeface="Times New Roman" pitchFamily="18" charset="0"/>
                <a:cs typeface="Times New Roman" pitchFamily="18" charset="0"/>
              </a:rPr>
              <a:t>4</a:t>
            </a:r>
            <a:endParaRPr lang="en-US" dirty="0" smtClean="0">
              <a:latin typeface="Times New Roman" pitchFamily="18" charset="0"/>
              <a:cs typeface="Times New Roman" pitchFamily="18" charset="0"/>
            </a:endParaRPr>
          </a:p>
          <a:p>
            <a:endParaRPr lang="en-US" dirty="0"/>
          </a:p>
        </p:txBody>
      </p:sp>
      <p:graphicFrame>
        <p:nvGraphicFramePr>
          <p:cNvPr id="17413" name="Object 5"/>
          <p:cNvGraphicFramePr>
            <a:graphicFrameLocks noChangeAspect="1"/>
          </p:cNvGraphicFramePr>
          <p:nvPr/>
        </p:nvGraphicFramePr>
        <p:xfrm>
          <a:off x="1524000" y="838200"/>
          <a:ext cx="1524000" cy="990600"/>
        </p:xfrm>
        <a:graphic>
          <a:graphicData uri="http://schemas.openxmlformats.org/presentationml/2006/ole">
            <p:oleObj spid="_x0000_s17413" name="CS ChemDraw Drawing" r:id="rId4" imgW="1334880" imgH="610560" progId="ChemDraw.Document.6.0">
              <p:embed/>
            </p:oleObj>
          </a:graphicData>
        </a:graphic>
      </p:graphicFrame>
      <p:graphicFrame>
        <p:nvGraphicFramePr>
          <p:cNvPr id="17415" name="Object 7"/>
          <p:cNvGraphicFramePr>
            <a:graphicFrameLocks noChangeAspect="1"/>
          </p:cNvGraphicFramePr>
          <p:nvPr/>
        </p:nvGraphicFramePr>
        <p:xfrm>
          <a:off x="1371600" y="2209800"/>
          <a:ext cx="2163883" cy="990600"/>
        </p:xfrm>
        <a:graphic>
          <a:graphicData uri="http://schemas.openxmlformats.org/presentationml/2006/ole">
            <p:oleObj spid="_x0000_s17415" name="CS ChemDraw Drawing" r:id="rId5" imgW="1334880" imgH="610920" progId="ChemDraw.Document.6.0">
              <p:embed/>
            </p:oleObj>
          </a:graphicData>
        </a:graphic>
      </p:graphicFrame>
      <p:graphicFrame>
        <p:nvGraphicFramePr>
          <p:cNvPr id="17416" name="Object 8"/>
          <p:cNvGraphicFramePr>
            <a:graphicFrameLocks noChangeAspect="1"/>
          </p:cNvGraphicFramePr>
          <p:nvPr/>
        </p:nvGraphicFramePr>
        <p:xfrm>
          <a:off x="4800600" y="2209800"/>
          <a:ext cx="1600200" cy="990600"/>
        </p:xfrm>
        <a:graphic>
          <a:graphicData uri="http://schemas.openxmlformats.org/presentationml/2006/ole">
            <p:oleObj spid="_x0000_s17416" name="CS ChemDraw Drawing" r:id="rId6" imgW="943560" imgH="689760" progId="ChemDraw.Document.6.0">
              <p:embed/>
            </p:oleObj>
          </a:graphicData>
        </a:graphic>
      </p:graphicFrame>
      <p:cxnSp>
        <p:nvCxnSpPr>
          <p:cNvPr id="24" name="Straight Arrow Connector 23"/>
          <p:cNvCxnSpPr/>
          <p:nvPr/>
        </p:nvCxnSpPr>
        <p:spPr>
          <a:xfrm>
            <a:off x="3505200" y="2667000"/>
            <a:ext cx="1676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429000" y="2286000"/>
            <a:ext cx="1828800" cy="646331"/>
          </a:xfrm>
          <a:prstGeom prst="rect">
            <a:avLst/>
          </a:prstGeom>
          <a:noFill/>
        </p:spPr>
        <p:txBody>
          <a:bodyPr wrap="square" rtlCol="0">
            <a:spAutoFit/>
          </a:bodyPr>
          <a:lstStyle/>
          <a:p>
            <a:r>
              <a:rPr lang="en-US" dirty="0" smtClean="0"/>
              <a:t>  Na+C</a:t>
            </a:r>
            <a:r>
              <a:rPr lang="en-US" baseline="-25000" dirty="0" smtClean="0"/>
              <a:t>2</a:t>
            </a:r>
            <a:r>
              <a:rPr lang="en-US" dirty="0" smtClean="0"/>
              <a:t>H</a:t>
            </a:r>
            <a:r>
              <a:rPr lang="en-US" baseline="-25000" dirty="0" smtClean="0"/>
              <a:t>5</a:t>
            </a:r>
            <a:r>
              <a:rPr lang="en-US" dirty="0" smtClean="0"/>
              <a:t>OH</a:t>
            </a:r>
          </a:p>
          <a:p>
            <a:endParaRPr lang="en-US" dirty="0"/>
          </a:p>
        </p:txBody>
      </p:sp>
      <p:sp>
        <p:nvSpPr>
          <p:cNvPr id="27" name="TextBox 26"/>
          <p:cNvSpPr txBox="1"/>
          <p:nvPr/>
        </p:nvSpPr>
        <p:spPr>
          <a:xfrm>
            <a:off x="3429000" y="2743200"/>
            <a:ext cx="1600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     LiAlH</a:t>
            </a:r>
            <a:r>
              <a:rPr lang="en-US" baseline="-25000" dirty="0" smtClean="0">
                <a:latin typeface="Times New Roman" pitchFamily="18" charset="0"/>
                <a:cs typeface="Times New Roman" pitchFamily="18" charset="0"/>
              </a:rPr>
              <a:t>4</a:t>
            </a:r>
            <a:endParaRPr lang="en-US" dirty="0" smtClean="0">
              <a:latin typeface="Times New Roman" pitchFamily="18" charset="0"/>
              <a:cs typeface="Times New Roman" pitchFamily="18" charset="0"/>
            </a:endParaRPr>
          </a:p>
          <a:p>
            <a:endParaRPr lang="en-US" dirty="0"/>
          </a:p>
        </p:txBody>
      </p:sp>
      <p:sp>
        <p:nvSpPr>
          <p:cNvPr id="28" name="TextBox 27"/>
          <p:cNvSpPr txBox="1"/>
          <p:nvPr/>
        </p:nvSpPr>
        <p:spPr>
          <a:xfrm>
            <a:off x="1828800" y="1676400"/>
            <a:ext cx="1524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Aldoxime</a:t>
            </a:r>
            <a:endParaRPr lang="en-US" i="1" dirty="0"/>
          </a:p>
        </p:txBody>
      </p:sp>
      <p:sp>
        <p:nvSpPr>
          <p:cNvPr id="29" name="TextBox 28"/>
          <p:cNvSpPr txBox="1"/>
          <p:nvPr/>
        </p:nvSpPr>
        <p:spPr>
          <a:xfrm>
            <a:off x="1828800" y="3276600"/>
            <a:ext cx="18288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Ketoxime </a:t>
            </a:r>
            <a:endParaRPr lang="en-US" i="1" dirty="0"/>
          </a:p>
        </p:txBody>
      </p:sp>
      <p:sp>
        <p:nvSpPr>
          <p:cNvPr id="30" name="TextBox 29"/>
          <p:cNvSpPr txBox="1"/>
          <p:nvPr/>
        </p:nvSpPr>
        <p:spPr>
          <a:xfrm>
            <a:off x="4648200" y="16764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Aliphatic Amine</a:t>
            </a:r>
            <a:endParaRPr lang="en-US" i="1" dirty="0">
              <a:latin typeface="Times New Roman" pitchFamily="18" charset="0"/>
              <a:cs typeface="Times New Roman" pitchFamily="18" charset="0"/>
            </a:endParaRPr>
          </a:p>
        </p:txBody>
      </p:sp>
      <p:sp>
        <p:nvSpPr>
          <p:cNvPr id="31" name="TextBox 30"/>
          <p:cNvSpPr txBox="1"/>
          <p:nvPr/>
        </p:nvSpPr>
        <p:spPr>
          <a:xfrm>
            <a:off x="4572000" y="32766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Aliphatic Amine</a:t>
            </a:r>
            <a:endParaRPr lang="en-US" i="1" dirty="0">
              <a:latin typeface="Times New Roman" pitchFamily="18" charset="0"/>
              <a:cs typeface="Times New Roman" pitchFamily="18" charset="0"/>
            </a:endParaRPr>
          </a:p>
        </p:txBody>
      </p:sp>
      <p:sp>
        <p:nvSpPr>
          <p:cNvPr id="32" name="TextBox 31"/>
          <p:cNvSpPr txBox="1"/>
          <p:nvPr/>
        </p:nvSpPr>
        <p:spPr>
          <a:xfrm>
            <a:off x="6781800" y="1905000"/>
            <a:ext cx="1981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R=Aliphatic group</a:t>
            </a:r>
            <a:endParaRPr lang="en-US" i="1" dirty="0">
              <a:latin typeface="Times New Roman" pitchFamily="18" charset="0"/>
              <a:cs typeface="Times New Roman" pitchFamily="18" charset="0"/>
            </a:endParaRPr>
          </a:p>
        </p:txBody>
      </p:sp>
      <p:sp>
        <p:nvSpPr>
          <p:cNvPr id="33" name="TextBox 32"/>
          <p:cNvSpPr txBox="1"/>
          <p:nvPr/>
        </p:nvSpPr>
        <p:spPr>
          <a:xfrm>
            <a:off x="0" y="3733800"/>
            <a:ext cx="34290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5.Hofmann degradation:</a:t>
            </a:r>
            <a:endParaRPr lang="en-US" sz="2400" b="1" dirty="0">
              <a:solidFill>
                <a:srgbClr val="FF0000"/>
              </a:solidFill>
              <a:latin typeface="Times New Roman" pitchFamily="18" charset="0"/>
              <a:cs typeface="Times New Roman" pitchFamily="18" charset="0"/>
            </a:endParaRPr>
          </a:p>
        </p:txBody>
      </p:sp>
      <p:sp>
        <p:nvSpPr>
          <p:cNvPr id="34" name="TextBox 33"/>
          <p:cNvSpPr txBox="1"/>
          <p:nvPr/>
        </p:nvSpPr>
        <p:spPr>
          <a:xfrm>
            <a:off x="152400" y="4114800"/>
            <a:ext cx="8763000" cy="646331"/>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Hofmann rearrangement</a:t>
            </a:r>
            <a:r>
              <a:rPr lang="en-US" dirty="0" smtClean="0">
                <a:latin typeface="Times New Roman" pitchFamily="18" charset="0"/>
                <a:cs typeface="Times New Roman" pitchFamily="18" charset="0"/>
              </a:rPr>
              <a:t> is the organic reaction of a primary amide to a primary amine with one fewer carbon atom.</a:t>
            </a:r>
            <a:endParaRPr lang="en-US" dirty="0">
              <a:latin typeface="Times New Roman" pitchFamily="18" charset="0"/>
              <a:cs typeface="Times New Roman" pitchFamily="18" charset="0"/>
            </a:endParaRPr>
          </a:p>
        </p:txBody>
      </p:sp>
      <p:sp>
        <p:nvSpPr>
          <p:cNvPr id="17418" name="AutoShape 10" descr="https://upload.wikimedia.org/wikipedia/commons/thumb/8/83/Hofmann_Rearrangement_Scheme.png/600px-Hofmann_Rearrangement_Schem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9" name="Picture 11"/>
          <p:cNvPicPr>
            <a:picLocks noChangeAspect="1" noChangeArrowheads="1"/>
          </p:cNvPicPr>
          <p:nvPr/>
        </p:nvPicPr>
        <p:blipFill>
          <a:blip r:embed="rId7"/>
          <a:srcRect/>
          <a:stretch>
            <a:fillRect/>
          </a:stretch>
        </p:blipFill>
        <p:spPr bwMode="auto">
          <a:xfrm>
            <a:off x="1600200" y="4876800"/>
            <a:ext cx="5676900" cy="1028700"/>
          </a:xfrm>
          <a:prstGeom prst="rect">
            <a:avLst/>
          </a:prstGeom>
          <a:noFill/>
          <a:ln w="9525">
            <a:noFill/>
            <a:miter lim="800000"/>
            <a:headEnd/>
            <a:tailEnd/>
          </a:ln>
          <a:effectLst/>
        </p:spPr>
      </p:pic>
      <p:sp>
        <p:nvSpPr>
          <p:cNvPr id="39" name="TextBox 38"/>
          <p:cNvSpPr txBox="1"/>
          <p:nvPr/>
        </p:nvSpPr>
        <p:spPr>
          <a:xfrm>
            <a:off x="1143000" y="5867400"/>
            <a:ext cx="18288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Primary amide</a:t>
            </a:r>
            <a:endParaRPr lang="en-US" i="1" dirty="0">
              <a:latin typeface="Times New Roman" pitchFamily="18" charset="0"/>
              <a:cs typeface="Times New Roman" pitchFamily="18" charset="0"/>
            </a:endParaRPr>
          </a:p>
        </p:txBody>
      </p:sp>
      <p:sp>
        <p:nvSpPr>
          <p:cNvPr id="40" name="TextBox 39"/>
          <p:cNvSpPr txBox="1"/>
          <p:nvPr/>
        </p:nvSpPr>
        <p:spPr>
          <a:xfrm>
            <a:off x="3962400" y="5867400"/>
            <a:ext cx="1447800" cy="381000"/>
          </a:xfrm>
          <a:prstGeom prst="rect">
            <a:avLst/>
          </a:prstGeom>
          <a:noFill/>
        </p:spPr>
        <p:txBody>
          <a:bodyPr wrap="square" rtlCol="0">
            <a:spAutoFit/>
          </a:bodyPr>
          <a:lstStyle/>
          <a:p>
            <a:r>
              <a:rPr lang="en-US" i="1" dirty="0" smtClean="0">
                <a:latin typeface="Times New Roman" pitchFamily="18" charset="0"/>
                <a:cs typeface="Times New Roman" pitchFamily="18" charset="0"/>
              </a:rPr>
              <a:t>Isocyanate</a:t>
            </a:r>
            <a:endParaRPr lang="en-US" i="1" dirty="0">
              <a:latin typeface="Times New Roman" pitchFamily="18" charset="0"/>
              <a:cs typeface="Times New Roman" pitchFamily="18" charset="0"/>
            </a:endParaRPr>
          </a:p>
        </p:txBody>
      </p:sp>
      <p:sp>
        <p:nvSpPr>
          <p:cNvPr id="41" name="TextBox 40"/>
          <p:cNvSpPr txBox="1"/>
          <p:nvPr/>
        </p:nvSpPr>
        <p:spPr>
          <a:xfrm>
            <a:off x="6324600" y="5715000"/>
            <a:ext cx="1066800" cy="646331"/>
          </a:xfrm>
          <a:prstGeom prst="rect">
            <a:avLst/>
          </a:prstGeom>
          <a:noFill/>
        </p:spPr>
        <p:txBody>
          <a:bodyPr wrap="square" rtlCol="0">
            <a:spAutoFit/>
          </a:bodyPr>
          <a:lstStyle/>
          <a:p>
            <a:r>
              <a:rPr lang="en-US" i="1" dirty="0" smtClean="0">
                <a:latin typeface="Times New Roman" pitchFamily="18" charset="0"/>
                <a:cs typeface="Times New Roman" pitchFamily="18" charset="0"/>
              </a:rPr>
              <a:t>Primary</a:t>
            </a:r>
          </a:p>
          <a:p>
            <a:r>
              <a:rPr lang="en-US" i="1" dirty="0" smtClean="0">
                <a:latin typeface="Times New Roman" pitchFamily="18" charset="0"/>
                <a:cs typeface="Times New Roman" pitchFamily="18" charset="0"/>
              </a:rPr>
              <a:t> Amine</a:t>
            </a:r>
            <a:endParaRPr lang="en-US" i="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srcRect/>
          <a:stretch>
            <a:fillRect/>
          </a:stretch>
        </p:blipFill>
        <p:spPr bwMode="auto">
          <a:xfrm>
            <a:off x="228600" y="381000"/>
            <a:ext cx="6296025" cy="2314575"/>
          </a:xfrm>
          <a:prstGeom prst="rect">
            <a:avLst/>
          </a:prstGeom>
          <a:noFill/>
          <a:ln w="9525">
            <a:noFill/>
            <a:miter lim="800000"/>
            <a:headEnd/>
            <a:tailEnd/>
          </a:ln>
          <a:effectLst/>
        </p:spPr>
      </p:pic>
      <p:sp>
        <p:nvSpPr>
          <p:cNvPr id="7" name="TextBox 6"/>
          <p:cNvSpPr txBox="1"/>
          <p:nvPr/>
        </p:nvSpPr>
        <p:spPr>
          <a:xfrm>
            <a:off x="7010400" y="1371600"/>
            <a:ext cx="1752600" cy="461665"/>
          </a:xfrm>
          <a:prstGeom prst="rect">
            <a:avLst/>
          </a:prstGeom>
          <a:noFill/>
        </p:spPr>
        <p:txBody>
          <a:bodyPr wrap="square" rtlCol="0">
            <a:spAutoFit/>
          </a:bodyPr>
          <a:lstStyle/>
          <a:p>
            <a:r>
              <a:rPr lang="en-US" sz="2400" dirty="0" smtClean="0">
                <a:solidFill>
                  <a:srgbClr val="FF0000"/>
                </a:solidFill>
                <a:latin typeface="Times New Roman" pitchFamily="18" charset="0"/>
                <a:cs typeface="Times New Roman" pitchFamily="18" charset="0"/>
              </a:rPr>
              <a:t>Mechanism</a:t>
            </a:r>
            <a:endParaRPr lang="en-US" sz="2400" dirty="0">
              <a:solidFill>
                <a:srgbClr val="FF0000"/>
              </a:solidFill>
              <a:latin typeface="Times New Roman" pitchFamily="18" charset="0"/>
              <a:cs typeface="Times New Roman" pitchFamily="18" charset="0"/>
            </a:endParaRPr>
          </a:p>
        </p:txBody>
      </p:sp>
      <p:sp>
        <p:nvSpPr>
          <p:cNvPr id="8" name="TextBox 7"/>
          <p:cNvSpPr txBox="1"/>
          <p:nvPr/>
        </p:nvSpPr>
        <p:spPr>
          <a:xfrm>
            <a:off x="228600" y="2819400"/>
            <a:ext cx="8077200" cy="369332"/>
          </a:xfrm>
          <a:prstGeom prst="rect">
            <a:avLst/>
          </a:prstGeom>
          <a:noFill/>
        </p:spPr>
        <p:txBody>
          <a:bodyPr wrap="square" rtlCol="0">
            <a:spAutoFit/>
          </a:bodyPr>
          <a:lstStyle/>
          <a:p>
            <a:r>
              <a:rPr lang="en-US" dirty="0" smtClean="0"/>
              <a:t>Aromatic amines also participates in Hofmann Degradation.</a:t>
            </a:r>
            <a:endParaRPr lang="en-US" dirty="0"/>
          </a:p>
        </p:txBody>
      </p:sp>
      <p:sp>
        <p:nvSpPr>
          <p:cNvPr id="9" name="TextBox 8"/>
          <p:cNvSpPr txBox="1"/>
          <p:nvPr/>
        </p:nvSpPr>
        <p:spPr>
          <a:xfrm>
            <a:off x="0" y="3429000"/>
            <a:ext cx="31242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6.Curtius reaction:</a:t>
            </a:r>
            <a:endParaRPr lang="en-US" sz="2400" b="1" dirty="0">
              <a:solidFill>
                <a:srgbClr val="FF0000"/>
              </a:solidFill>
              <a:latin typeface="Times New Roman" pitchFamily="18" charset="0"/>
              <a:cs typeface="Times New Roman" pitchFamily="18" charset="0"/>
            </a:endParaRPr>
          </a:p>
        </p:txBody>
      </p:sp>
      <p:sp>
        <p:nvSpPr>
          <p:cNvPr id="10" name="TextBox 9"/>
          <p:cNvSpPr txBox="1"/>
          <p:nvPr/>
        </p:nvSpPr>
        <p:spPr>
          <a:xfrm>
            <a:off x="0" y="3886200"/>
            <a:ext cx="8915400" cy="1631216"/>
          </a:xfrm>
          <a:prstGeom prst="rect">
            <a:avLst/>
          </a:prstGeom>
          <a:noFill/>
        </p:spPr>
        <p:txBody>
          <a:bodyPr wrap="square" rtlCol="0">
            <a:spAutoFit/>
          </a:bodyPr>
          <a:lstStyle/>
          <a:p>
            <a:pPr algn="just"/>
            <a:r>
              <a:rPr lang="en-US" sz="2000" dirty="0" smtClean="0">
                <a:latin typeface="Times New Roman" pitchFamily="18" charset="0"/>
                <a:cs typeface="Times New Roman" pitchFamily="18" charset="0"/>
              </a:rPr>
              <a:t>The </a:t>
            </a:r>
            <a:r>
              <a:rPr lang="en-US" sz="2000" b="1" dirty="0" smtClean="0">
                <a:latin typeface="Times New Roman" pitchFamily="18" charset="0"/>
                <a:cs typeface="Times New Roman" pitchFamily="18" charset="0"/>
              </a:rPr>
              <a:t>Curtius rearrangement</a:t>
            </a:r>
            <a:r>
              <a:rPr lang="en-US" sz="2000" dirty="0" smtClean="0">
                <a:latin typeface="Times New Roman" pitchFamily="18" charset="0"/>
                <a:cs typeface="Times New Roman" pitchFamily="18" charset="0"/>
              </a:rPr>
              <a:t> (or </a:t>
            </a:r>
            <a:r>
              <a:rPr lang="en-US" sz="2000" b="1" dirty="0" smtClean="0">
                <a:latin typeface="Times New Roman" pitchFamily="18" charset="0"/>
                <a:cs typeface="Times New Roman" pitchFamily="18" charset="0"/>
              </a:rPr>
              <a:t>Curtius reaction</a:t>
            </a:r>
            <a:r>
              <a:rPr lang="en-US" sz="2000" dirty="0" smtClean="0">
                <a:latin typeface="Times New Roman" pitchFamily="18" charset="0"/>
                <a:cs typeface="Times New Roman" pitchFamily="18" charset="0"/>
              </a:rPr>
              <a:t> or </a:t>
            </a:r>
            <a:r>
              <a:rPr lang="en-US" sz="2000" b="1" dirty="0" smtClean="0">
                <a:latin typeface="Times New Roman" pitchFamily="18" charset="0"/>
                <a:cs typeface="Times New Roman" pitchFamily="18" charset="0"/>
              </a:rPr>
              <a:t>Curtius degradation</a:t>
            </a:r>
            <a:r>
              <a:rPr lang="en-US" sz="2000" dirty="0" smtClean="0">
                <a:latin typeface="Times New Roman" pitchFamily="18" charset="0"/>
                <a:cs typeface="Times New Roman" pitchFamily="18" charset="0"/>
              </a:rPr>
              <a:t>), first defined by Theodo Curtius in 1885, is the thermal decomposition of an acyl azide to an isocyanate with loss of nitrogen gas. The isocyanate then undergoes attack by a variety of nucleophiles such as water, alcohols and amines, to yield a primary amine, carbamate or urea derivative respectively.</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srcRect/>
          <a:stretch>
            <a:fillRect/>
          </a:stretch>
        </p:blipFill>
        <p:spPr bwMode="auto">
          <a:xfrm>
            <a:off x="990600" y="152400"/>
            <a:ext cx="6829425" cy="3352800"/>
          </a:xfrm>
          <a:prstGeom prst="rect">
            <a:avLst/>
          </a:prstGeom>
          <a:noFill/>
          <a:ln w="9525">
            <a:noFill/>
            <a:miter lim="800000"/>
            <a:headEnd/>
            <a:tailEnd/>
          </a:ln>
          <a:effectLst/>
        </p:spPr>
      </p:pic>
      <p:sp>
        <p:nvSpPr>
          <p:cNvPr id="7" name="TextBox 6"/>
          <p:cNvSpPr txBox="1"/>
          <p:nvPr/>
        </p:nvSpPr>
        <p:spPr>
          <a:xfrm>
            <a:off x="0" y="3733800"/>
            <a:ext cx="27432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7.Schmidt reaction:</a:t>
            </a:r>
            <a:endParaRPr lang="en-US" sz="2400" b="1" dirty="0">
              <a:solidFill>
                <a:srgbClr val="FF0000"/>
              </a:solidFill>
              <a:latin typeface="Times New Roman" pitchFamily="18" charset="0"/>
              <a:cs typeface="Times New Roman" pitchFamily="18" charset="0"/>
            </a:endParaRPr>
          </a:p>
        </p:txBody>
      </p:sp>
      <p:sp>
        <p:nvSpPr>
          <p:cNvPr id="8" name="TextBox 7"/>
          <p:cNvSpPr txBox="1"/>
          <p:nvPr/>
        </p:nvSpPr>
        <p:spPr>
          <a:xfrm>
            <a:off x="609600" y="4191000"/>
            <a:ext cx="8001000" cy="2031325"/>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Schmidt reaction</a:t>
            </a:r>
            <a:r>
              <a:rPr lang="en-US" dirty="0" smtClean="0">
                <a:latin typeface="Times New Roman" pitchFamily="18" charset="0"/>
                <a:cs typeface="Times New Roman" pitchFamily="18" charset="0"/>
              </a:rPr>
              <a:t> is an organic reaction in which an azide reacts with a carbonyl derivative, usually a aldehyde, ketone, or carboxylic acid, under acidic conditions to give an amine or amide, with expulsion of nitrogen. It is named after Karl Friedrich Schmidt (1887–1971), who first reported it in 1924 by successfully converting benzophenone and hydrazoic acid to benzanilide. Surprisingly, the intramolecular reaction was not reported until 1991 but has become important in the synthesis of natural products.</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https://www.organic-chemistry.org/namedreactions/Schmid1.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organic-chemistry.org/namedreactions/Schmid1.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organic-chemistry.org/namedreactions/Schmid1.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5" name="Picture 7"/>
          <p:cNvPicPr>
            <a:picLocks noChangeAspect="1" noChangeArrowheads="1"/>
          </p:cNvPicPr>
          <p:nvPr/>
        </p:nvPicPr>
        <p:blipFill>
          <a:blip r:embed="rId2"/>
          <a:srcRect/>
          <a:stretch>
            <a:fillRect/>
          </a:stretch>
        </p:blipFill>
        <p:spPr bwMode="auto">
          <a:xfrm>
            <a:off x="1981200" y="228600"/>
            <a:ext cx="4591050" cy="1600200"/>
          </a:xfrm>
          <a:prstGeom prst="rect">
            <a:avLst/>
          </a:prstGeom>
          <a:noFill/>
          <a:ln w="9525">
            <a:noFill/>
            <a:miter lim="800000"/>
            <a:headEnd/>
            <a:tailEnd/>
          </a:ln>
          <a:effectLst/>
        </p:spPr>
      </p:pic>
      <p:pic>
        <p:nvPicPr>
          <p:cNvPr id="22536" name="Picture 8"/>
          <p:cNvPicPr>
            <a:picLocks noChangeAspect="1" noChangeArrowheads="1"/>
          </p:cNvPicPr>
          <p:nvPr/>
        </p:nvPicPr>
        <p:blipFill>
          <a:blip r:embed="rId3"/>
          <a:srcRect/>
          <a:stretch>
            <a:fillRect/>
          </a:stretch>
        </p:blipFill>
        <p:spPr bwMode="auto">
          <a:xfrm>
            <a:off x="1752600" y="2819400"/>
            <a:ext cx="4762500" cy="2886075"/>
          </a:xfrm>
          <a:prstGeom prst="rect">
            <a:avLst/>
          </a:prstGeom>
          <a:noFill/>
          <a:ln w="9525">
            <a:noFill/>
            <a:miter lim="800000"/>
            <a:headEnd/>
            <a:tailEnd/>
          </a:ln>
          <a:effectLst/>
        </p:spPr>
      </p:pic>
      <p:sp>
        <p:nvSpPr>
          <p:cNvPr id="10" name="TextBox 9"/>
          <p:cNvSpPr txBox="1"/>
          <p:nvPr/>
        </p:nvSpPr>
        <p:spPr>
          <a:xfrm>
            <a:off x="228600" y="381000"/>
            <a:ext cx="1981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Reaction Scheme:</a:t>
            </a:r>
            <a:endParaRPr lang="en-US" b="1" dirty="0">
              <a:latin typeface="Times New Roman" pitchFamily="18" charset="0"/>
              <a:cs typeface="Times New Roman" pitchFamily="18" charset="0"/>
            </a:endParaRPr>
          </a:p>
        </p:txBody>
      </p:sp>
      <p:sp>
        <p:nvSpPr>
          <p:cNvPr id="11" name="TextBox 10"/>
          <p:cNvSpPr txBox="1"/>
          <p:nvPr/>
        </p:nvSpPr>
        <p:spPr>
          <a:xfrm>
            <a:off x="228600" y="2286000"/>
            <a:ext cx="2133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Mechanism:</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38400" y="304800"/>
            <a:ext cx="51816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Synthesis Of Secondary amine</a:t>
            </a:r>
            <a:endParaRPr lang="en-US" sz="2400" b="1" dirty="0">
              <a:solidFill>
                <a:srgbClr val="FF0000"/>
              </a:solidFill>
              <a:latin typeface="Times New Roman" pitchFamily="18" charset="0"/>
              <a:cs typeface="Times New Roman" pitchFamily="18" charset="0"/>
            </a:endParaRPr>
          </a:p>
        </p:txBody>
      </p:sp>
      <p:sp>
        <p:nvSpPr>
          <p:cNvPr id="5" name="TextBox 4"/>
          <p:cNvSpPr txBox="1"/>
          <p:nvPr/>
        </p:nvSpPr>
        <p:spPr>
          <a:xfrm>
            <a:off x="228600" y="838200"/>
            <a:ext cx="35814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1. From alkyl isocyanides:</a:t>
            </a:r>
            <a:endParaRPr lang="en-US" b="1" dirty="0">
              <a:latin typeface="Times New Roman" pitchFamily="18" charset="0"/>
              <a:cs typeface="Times New Roman" pitchFamily="18" charset="0"/>
            </a:endParaRPr>
          </a:p>
        </p:txBody>
      </p:sp>
      <p:graphicFrame>
        <p:nvGraphicFramePr>
          <p:cNvPr id="23554" name="Object 2"/>
          <p:cNvGraphicFramePr>
            <a:graphicFrameLocks noChangeAspect="1"/>
          </p:cNvGraphicFramePr>
          <p:nvPr/>
        </p:nvGraphicFramePr>
        <p:xfrm>
          <a:off x="1295400" y="1524000"/>
          <a:ext cx="1524000" cy="609600"/>
        </p:xfrm>
        <a:graphic>
          <a:graphicData uri="http://schemas.openxmlformats.org/presentationml/2006/ole">
            <p:oleObj spid="_x0000_s23554" name="CS ChemDraw Drawing" r:id="rId3" imgW="623880" imgH="204480" progId="ChemDraw.Document.6.0">
              <p:embed/>
            </p:oleObj>
          </a:graphicData>
        </a:graphic>
      </p:graphicFrame>
      <p:graphicFrame>
        <p:nvGraphicFramePr>
          <p:cNvPr id="23555" name="Object 3"/>
          <p:cNvGraphicFramePr>
            <a:graphicFrameLocks noChangeAspect="1"/>
          </p:cNvGraphicFramePr>
          <p:nvPr/>
        </p:nvGraphicFramePr>
        <p:xfrm>
          <a:off x="4724400" y="1371600"/>
          <a:ext cx="2133600" cy="685800"/>
        </p:xfrm>
        <a:graphic>
          <a:graphicData uri="http://schemas.openxmlformats.org/presentationml/2006/ole">
            <p:oleObj spid="_x0000_s23555" name="CS ChemDraw Drawing" r:id="rId4" imgW="1055880" imgH="300600" progId="ChemDraw.Document.6.0">
              <p:embed/>
            </p:oleObj>
          </a:graphicData>
        </a:graphic>
      </p:graphicFrame>
      <p:cxnSp>
        <p:nvCxnSpPr>
          <p:cNvPr id="9" name="Straight Arrow Connector 8"/>
          <p:cNvCxnSpPr/>
          <p:nvPr/>
        </p:nvCxnSpPr>
        <p:spPr>
          <a:xfrm>
            <a:off x="2819400" y="1752600"/>
            <a:ext cx="1905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95600" y="1371600"/>
            <a:ext cx="1752600" cy="923330"/>
          </a:xfrm>
          <a:prstGeom prst="rect">
            <a:avLst/>
          </a:prstGeom>
          <a:noFill/>
        </p:spPr>
        <p:txBody>
          <a:bodyPr wrap="square" rtlCol="0">
            <a:spAutoFit/>
          </a:bodyPr>
          <a:lstStyle/>
          <a:p>
            <a:r>
              <a:rPr lang="en-US" dirty="0" smtClean="0"/>
              <a:t>         H</a:t>
            </a:r>
            <a:r>
              <a:rPr lang="en-US" baseline="-25000" dirty="0" smtClean="0"/>
              <a:t>2</a:t>
            </a:r>
            <a:r>
              <a:rPr lang="en-US" dirty="0" smtClean="0"/>
              <a:t>/Ni</a:t>
            </a:r>
          </a:p>
          <a:p>
            <a:endParaRPr lang="en-US" dirty="0" smtClean="0"/>
          </a:p>
          <a:p>
            <a:endParaRPr lang="en-US" dirty="0"/>
          </a:p>
        </p:txBody>
      </p:sp>
      <p:sp>
        <p:nvSpPr>
          <p:cNvPr id="11" name="TextBox 10"/>
          <p:cNvSpPr txBox="1"/>
          <p:nvPr/>
        </p:nvSpPr>
        <p:spPr>
          <a:xfrm>
            <a:off x="2971800" y="1828800"/>
            <a:ext cx="1600200" cy="646331"/>
          </a:xfrm>
          <a:prstGeom prst="rect">
            <a:avLst/>
          </a:prstGeom>
          <a:noFill/>
        </p:spPr>
        <p:txBody>
          <a:bodyPr wrap="square" rtlCol="0">
            <a:spAutoFit/>
          </a:bodyPr>
          <a:lstStyle/>
          <a:p>
            <a:r>
              <a:rPr lang="en-US" dirty="0" smtClean="0"/>
              <a:t>Or Na/C</a:t>
            </a:r>
            <a:r>
              <a:rPr lang="en-US" baseline="-25000" dirty="0" smtClean="0"/>
              <a:t>2</a:t>
            </a:r>
            <a:r>
              <a:rPr lang="en-US" dirty="0" smtClean="0"/>
              <a:t>H</a:t>
            </a:r>
            <a:r>
              <a:rPr lang="en-US" baseline="-25000" dirty="0" smtClean="0"/>
              <a:t>5</a:t>
            </a:r>
            <a:r>
              <a:rPr lang="en-US" dirty="0" smtClean="0"/>
              <a:t>OH</a:t>
            </a:r>
          </a:p>
          <a:p>
            <a:endParaRPr lang="en-US" dirty="0"/>
          </a:p>
        </p:txBody>
      </p:sp>
      <p:sp>
        <p:nvSpPr>
          <p:cNvPr id="12" name="TextBox 11"/>
          <p:cNvSpPr txBox="1"/>
          <p:nvPr/>
        </p:nvSpPr>
        <p:spPr>
          <a:xfrm>
            <a:off x="304800" y="2438400"/>
            <a:ext cx="2743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2. From primary amines:</a:t>
            </a:r>
            <a:endParaRPr lang="en-US" b="1" dirty="0">
              <a:latin typeface="Times New Roman" pitchFamily="18" charset="0"/>
              <a:cs typeface="Times New Roman" pitchFamily="18" charset="0"/>
            </a:endParaRPr>
          </a:p>
        </p:txBody>
      </p:sp>
      <p:sp>
        <p:nvSpPr>
          <p:cNvPr id="23556" name="Rectangle 4"/>
          <p:cNvSpPr>
            <a:spLocks noChangeArrowheads="1"/>
          </p:cNvSpPr>
          <p:nvPr/>
        </p:nvSpPr>
        <p:spPr bwMode="auto">
          <a:xfrm>
            <a:off x="1219200" y="2895600"/>
            <a:ext cx="60198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5</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NH</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a:t>
            </a:r>
            <a:r>
              <a:rPr kumimoji="0" lang="en-US" sz="18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5</a:t>
            </a: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                            </a:t>
            </a:r>
            <a:r>
              <a:rPr lang="en-US" dirty="0" smtClean="0">
                <a:latin typeface="Times New Roman" pitchFamily="18" charset="0"/>
                <a:cs typeface="Times New Roman" pitchFamily="18" charset="0"/>
              </a:rPr>
              <a:t>(C</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H</a:t>
            </a:r>
            <a:r>
              <a:rPr lang="en-US" baseline="-25000"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NH+HI</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6" name="Straight Arrow Connector 15"/>
          <p:cNvCxnSpPr/>
          <p:nvPr/>
        </p:nvCxnSpPr>
        <p:spPr>
          <a:xfrm>
            <a:off x="2895600" y="3048000"/>
            <a:ext cx="152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276600" y="2667000"/>
            <a:ext cx="838200" cy="369332"/>
          </a:xfrm>
          <a:prstGeom prst="rect">
            <a:avLst/>
          </a:prstGeom>
          <a:noFill/>
        </p:spPr>
        <p:txBody>
          <a:bodyPr wrap="square" rtlCol="0">
            <a:spAutoFit/>
          </a:bodyPr>
          <a:lstStyle/>
          <a:p>
            <a:r>
              <a:rPr lang="en-US" dirty="0" smtClean="0"/>
              <a:t>     Δ</a:t>
            </a:r>
            <a:endParaRPr lang="en-US" dirty="0"/>
          </a:p>
        </p:txBody>
      </p:sp>
      <p:sp>
        <p:nvSpPr>
          <p:cNvPr id="18" name="TextBox 17"/>
          <p:cNvSpPr txBox="1"/>
          <p:nvPr/>
        </p:nvSpPr>
        <p:spPr>
          <a:xfrm>
            <a:off x="2743200" y="3505200"/>
            <a:ext cx="38862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Synthesis Of tertiary amine</a:t>
            </a:r>
            <a:endParaRPr lang="en-US" sz="2400" b="1" dirty="0">
              <a:solidFill>
                <a:srgbClr val="FF0000"/>
              </a:solidFill>
              <a:latin typeface="Times New Roman" pitchFamily="18" charset="0"/>
              <a:cs typeface="Times New Roman" pitchFamily="18" charset="0"/>
            </a:endParaRPr>
          </a:p>
        </p:txBody>
      </p:sp>
      <p:sp>
        <p:nvSpPr>
          <p:cNvPr id="19" name="TextBox 18"/>
          <p:cNvSpPr txBox="1"/>
          <p:nvPr/>
        </p:nvSpPr>
        <p:spPr>
          <a:xfrm>
            <a:off x="228600" y="4114800"/>
            <a:ext cx="5181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1. From quaternary ammonium Hydroxide:</a:t>
            </a:r>
            <a:endParaRPr lang="en-US" b="1" dirty="0">
              <a:latin typeface="Times New Roman" pitchFamily="18" charset="0"/>
              <a:cs typeface="Times New Roman" pitchFamily="18" charset="0"/>
            </a:endParaRPr>
          </a:p>
        </p:txBody>
      </p:sp>
      <p:sp>
        <p:nvSpPr>
          <p:cNvPr id="20" name="TextBox 19"/>
          <p:cNvSpPr txBox="1"/>
          <p:nvPr/>
        </p:nvSpPr>
        <p:spPr>
          <a:xfrm>
            <a:off x="1676400" y="4724400"/>
            <a:ext cx="64008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(CH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N</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OH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(CH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N + CH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OH</a:t>
            </a:r>
          </a:p>
          <a:p>
            <a:endParaRPr lang="en-US" dirty="0"/>
          </a:p>
        </p:txBody>
      </p:sp>
      <p:cxnSp>
        <p:nvCxnSpPr>
          <p:cNvPr id="22" name="Straight Arrow Connector 21"/>
          <p:cNvCxnSpPr/>
          <p:nvPr/>
        </p:nvCxnSpPr>
        <p:spPr>
          <a:xfrm>
            <a:off x="3124200" y="4876800"/>
            <a:ext cx="1447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276600" y="4572000"/>
            <a:ext cx="990600" cy="369332"/>
          </a:xfrm>
          <a:prstGeom prst="rect">
            <a:avLst/>
          </a:prstGeom>
          <a:noFill/>
        </p:spPr>
        <p:txBody>
          <a:bodyPr wrap="square" rtlCol="0">
            <a:spAutoFit/>
          </a:bodyPr>
          <a:lstStyle/>
          <a:p>
            <a:r>
              <a:rPr lang="en-US" dirty="0" smtClean="0"/>
              <a:t>      </a:t>
            </a:r>
            <a:r>
              <a:rPr lang="el-GR" dirty="0" smtClean="0"/>
              <a:t>Δ</a:t>
            </a:r>
            <a:endParaRPr lang="en-US" dirty="0"/>
          </a:p>
        </p:txBody>
      </p:sp>
      <p:sp>
        <p:nvSpPr>
          <p:cNvPr id="24" name="TextBox 23"/>
          <p:cNvSpPr txBox="1"/>
          <p:nvPr/>
        </p:nvSpPr>
        <p:spPr>
          <a:xfrm>
            <a:off x="1905000" y="5562600"/>
            <a:ext cx="7010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(CH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CH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N</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OH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(CH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CH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N+                      +</a:t>
            </a:r>
            <a:r>
              <a:rPr lang="en-US" dirty="0" smtClean="0"/>
              <a:t>H</a:t>
            </a:r>
            <a:r>
              <a:rPr lang="en-US" baseline="-25000" dirty="0" smtClean="0"/>
              <a:t>2</a:t>
            </a:r>
            <a:r>
              <a:rPr lang="en-US" dirty="0" smtClean="0"/>
              <a:t>O</a:t>
            </a:r>
          </a:p>
          <a:p>
            <a:endParaRPr lang="en-US" dirty="0" smtClean="0">
              <a:latin typeface="Times New Roman" pitchFamily="18" charset="0"/>
              <a:cs typeface="Times New Roman" pitchFamily="18" charset="0"/>
            </a:endParaRPr>
          </a:p>
          <a:p>
            <a:endParaRPr lang="en-US" dirty="0"/>
          </a:p>
        </p:txBody>
      </p:sp>
      <p:cxnSp>
        <p:nvCxnSpPr>
          <p:cNvPr id="26" name="Straight Arrow Connector 25"/>
          <p:cNvCxnSpPr/>
          <p:nvPr/>
        </p:nvCxnSpPr>
        <p:spPr>
          <a:xfrm>
            <a:off x="3581400" y="5791200"/>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23557" name="Object 5"/>
          <p:cNvGraphicFramePr>
            <a:graphicFrameLocks noChangeAspect="1"/>
          </p:cNvGraphicFramePr>
          <p:nvPr/>
        </p:nvGraphicFramePr>
        <p:xfrm>
          <a:off x="6553200" y="5638800"/>
          <a:ext cx="1143000" cy="254000"/>
        </p:xfrm>
        <a:graphic>
          <a:graphicData uri="http://schemas.openxmlformats.org/presentationml/2006/ole">
            <p:oleObj spid="_x0000_s23557" name="CS ChemDraw Drawing" r:id="rId5" imgW="812520" imgH="178200" progId="ChemDraw.Document.6.0">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990600" y="533400"/>
            <a:ext cx="7315200" cy="6019800"/>
          </a:xfrm>
          <a:prstGeom prst="rect">
            <a:avLst/>
          </a:prstGeom>
          <a:noFill/>
          <a:ln w="9525">
            <a:noFill/>
            <a:miter lim="800000"/>
            <a:headEnd/>
            <a:tailEnd/>
          </a:ln>
          <a:effectLst/>
        </p:spPr>
      </p:pic>
      <p:sp>
        <p:nvSpPr>
          <p:cNvPr id="5" name="TextBox 4"/>
          <p:cNvSpPr txBox="1"/>
          <p:nvPr/>
        </p:nvSpPr>
        <p:spPr>
          <a:xfrm>
            <a:off x="1295400" y="0"/>
            <a:ext cx="71628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          Heinsberg’s method of amine separation</a:t>
            </a:r>
            <a:endParaRPr lang="en-US"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152400"/>
            <a:ext cx="6019800"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Grabriel Phthalimide Synthesis</a:t>
            </a:r>
            <a:endParaRPr lang="en-US" sz="2800" b="1" dirty="0">
              <a:solidFill>
                <a:srgbClr val="FF0000"/>
              </a:solidFill>
              <a:latin typeface="Times New Roman" pitchFamily="18" charset="0"/>
              <a:cs typeface="Times New Roman" pitchFamily="18" charset="0"/>
            </a:endParaRPr>
          </a:p>
        </p:txBody>
      </p:sp>
      <p:sp>
        <p:nvSpPr>
          <p:cNvPr id="5" name="TextBox 4"/>
          <p:cNvSpPr txBox="1"/>
          <p:nvPr/>
        </p:nvSpPr>
        <p:spPr>
          <a:xfrm>
            <a:off x="228600" y="685800"/>
            <a:ext cx="8686800" cy="923330"/>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Gabriel synthesis</a:t>
            </a:r>
            <a:r>
              <a:rPr lang="en-US" dirty="0" smtClean="0">
                <a:latin typeface="Times New Roman" pitchFamily="18" charset="0"/>
                <a:cs typeface="Times New Roman" pitchFamily="18" charset="0"/>
              </a:rPr>
              <a:t> is a chemical reaction that transforms primary alkyl halides into primary amines. Traditionally, the reaction uses potassium phthalimide. The reaction is named after the German chemist Siegmund Gabriel.</a:t>
            </a:r>
            <a:endParaRPr lang="en-US" dirty="0">
              <a:latin typeface="Times New Roman" pitchFamily="18" charset="0"/>
              <a:cs typeface="Times New Roman" pitchFamily="18" charset="0"/>
            </a:endParaRPr>
          </a:p>
        </p:txBody>
      </p:sp>
      <p:pic>
        <p:nvPicPr>
          <p:cNvPr id="25602" name="Picture 2"/>
          <p:cNvPicPr>
            <a:picLocks noChangeAspect="1" noChangeArrowheads="1"/>
          </p:cNvPicPr>
          <p:nvPr/>
        </p:nvPicPr>
        <p:blipFill>
          <a:blip r:embed="rId2"/>
          <a:srcRect/>
          <a:stretch>
            <a:fillRect/>
          </a:stretch>
        </p:blipFill>
        <p:spPr bwMode="auto">
          <a:xfrm>
            <a:off x="2209800" y="1752600"/>
            <a:ext cx="4133850" cy="1571625"/>
          </a:xfrm>
          <a:prstGeom prst="rect">
            <a:avLst/>
          </a:prstGeom>
          <a:noFill/>
          <a:ln w="9525">
            <a:noFill/>
            <a:miter lim="800000"/>
            <a:headEnd/>
            <a:tailEnd/>
          </a:ln>
          <a:effectLst/>
        </p:spPr>
      </p:pic>
      <p:pic>
        <p:nvPicPr>
          <p:cNvPr id="25603" name="Picture 3"/>
          <p:cNvPicPr>
            <a:picLocks noChangeAspect="1" noChangeArrowheads="1"/>
          </p:cNvPicPr>
          <p:nvPr/>
        </p:nvPicPr>
        <p:blipFill>
          <a:blip r:embed="rId3"/>
          <a:srcRect/>
          <a:stretch>
            <a:fillRect/>
          </a:stretch>
        </p:blipFill>
        <p:spPr bwMode="auto">
          <a:xfrm>
            <a:off x="1981200" y="3505200"/>
            <a:ext cx="4419600" cy="2914650"/>
          </a:xfrm>
          <a:prstGeom prst="rect">
            <a:avLst/>
          </a:prstGeom>
          <a:noFill/>
          <a:ln w="9525">
            <a:noFill/>
            <a:miter lim="800000"/>
            <a:headEnd/>
            <a:tailEnd/>
          </a:ln>
          <a:effectLst/>
        </p:spPr>
      </p:pic>
      <p:sp>
        <p:nvSpPr>
          <p:cNvPr id="10" name="TextBox 9"/>
          <p:cNvSpPr txBox="1"/>
          <p:nvPr/>
        </p:nvSpPr>
        <p:spPr>
          <a:xfrm>
            <a:off x="6705600" y="4343400"/>
            <a:ext cx="1676400" cy="369332"/>
          </a:xfrm>
          <a:prstGeom prst="rect">
            <a:avLst/>
          </a:prstGeom>
          <a:noFill/>
        </p:spPr>
        <p:txBody>
          <a:bodyPr wrap="square" rtlCol="0">
            <a:spAutoFit/>
          </a:bodyPr>
          <a:lstStyle/>
          <a:p>
            <a:r>
              <a:rPr lang="en-US" dirty="0" smtClean="0">
                <a:solidFill>
                  <a:srgbClr val="FF0000"/>
                </a:solidFill>
              </a:rPr>
              <a:t>    </a:t>
            </a:r>
            <a:r>
              <a:rPr lang="en-US" b="1" dirty="0" smtClean="0">
                <a:solidFill>
                  <a:srgbClr val="FF0000"/>
                </a:solidFill>
              </a:rPr>
              <a:t>Mechanism</a:t>
            </a:r>
            <a:endParaRPr lang="en-US" b="1" dirty="0">
              <a:solidFill>
                <a:srgbClr val="FF0000"/>
              </a:solidFill>
            </a:endParaRPr>
          </a:p>
        </p:txBody>
      </p:sp>
      <p:sp>
        <p:nvSpPr>
          <p:cNvPr id="11" name="TextBox 10"/>
          <p:cNvSpPr txBox="1"/>
          <p:nvPr/>
        </p:nvSpPr>
        <p:spPr>
          <a:xfrm>
            <a:off x="6629400" y="2438400"/>
            <a:ext cx="1905000" cy="369332"/>
          </a:xfrm>
          <a:prstGeom prst="rect">
            <a:avLst/>
          </a:prstGeom>
          <a:noFill/>
        </p:spPr>
        <p:txBody>
          <a:bodyPr wrap="square" rtlCol="0">
            <a:spAutoFit/>
          </a:bodyPr>
          <a:lstStyle/>
          <a:p>
            <a:r>
              <a:rPr lang="en-US" b="1" dirty="0" smtClean="0">
                <a:solidFill>
                  <a:srgbClr val="FF0000"/>
                </a:solidFill>
                <a:latin typeface="Times New Roman" pitchFamily="18" charset="0"/>
                <a:cs typeface="Times New Roman" pitchFamily="18" charset="0"/>
              </a:rPr>
              <a:t>Reaction Scheme</a:t>
            </a:r>
            <a:endParaRPr lang="en-US" b="1" dirty="0">
              <a:solidFill>
                <a:srgbClr val="FF000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228600"/>
            <a:ext cx="4724400" cy="738664"/>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Distinction of 1</a:t>
            </a:r>
            <a:r>
              <a:rPr lang="en-US" sz="2400" b="1" baseline="30000" dirty="0" smtClean="0">
                <a:solidFill>
                  <a:srgbClr val="FF0000"/>
                </a:solidFill>
                <a:latin typeface="Times New Roman" pitchFamily="18" charset="0"/>
                <a:cs typeface="Times New Roman" pitchFamily="18" charset="0"/>
              </a:rPr>
              <a:t>0</a:t>
            </a:r>
            <a:r>
              <a:rPr lang="en-US" sz="2400" b="1" dirty="0" smtClean="0">
                <a:solidFill>
                  <a:srgbClr val="FF0000"/>
                </a:solidFill>
                <a:latin typeface="Times New Roman" pitchFamily="18" charset="0"/>
                <a:cs typeface="Times New Roman" pitchFamily="18" charset="0"/>
              </a:rPr>
              <a:t>, 2</a:t>
            </a:r>
            <a:r>
              <a:rPr lang="en-US" sz="2400" b="1" baseline="30000" dirty="0" smtClean="0">
                <a:solidFill>
                  <a:srgbClr val="FF0000"/>
                </a:solidFill>
                <a:latin typeface="Times New Roman" pitchFamily="18" charset="0"/>
                <a:cs typeface="Times New Roman" pitchFamily="18" charset="0"/>
              </a:rPr>
              <a:t>0</a:t>
            </a:r>
            <a:r>
              <a:rPr lang="en-US" sz="2400" b="1" dirty="0" smtClean="0">
                <a:solidFill>
                  <a:srgbClr val="FF0000"/>
                </a:solidFill>
                <a:latin typeface="Times New Roman" pitchFamily="18" charset="0"/>
                <a:cs typeface="Times New Roman" pitchFamily="18" charset="0"/>
              </a:rPr>
              <a:t>, 3</a:t>
            </a:r>
            <a:r>
              <a:rPr lang="en-US" sz="2400" b="1" baseline="30000" dirty="0" smtClean="0">
                <a:solidFill>
                  <a:srgbClr val="FF0000"/>
                </a:solidFill>
                <a:latin typeface="Times New Roman" pitchFamily="18" charset="0"/>
                <a:cs typeface="Times New Roman" pitchFamily="18" charset="0"/>
              </a:rPr>
              <a:t>0</a:t>
            </a:r>
            <a:r>
              <a:rPr lang="en-US" sz="2400" b="1" dirty="0" smtClean="0">
                <a:solidFill>
                  <a:srgbClr val="FF0000"/>
                </a:solidFill>
                <a:latin typeface="Times New Roman" pitchFamily="18" charset="0"/>
                <a:cs typeface="Times New Roman" pitchFamily="18" charset="0"/>
              </a:rPr>
              <a:t> amines</a:t>
            </a:r>
          </a:p>
          <a:p>
            <a:endParaRPr lang="en-US" b="1" dirty="0">
              <a:solidFill>
                <a:srgbClr val="FF0000"/>
              </a:solidFill>
              <a:latin typeface="Times New Roman" pitchFamily="18" charset="0"/>
              <a:cs typeface="Times New Roman" pitchFamily="18" charset="0"/>
            </a:endParaRPr>
          </a:p>
        </p:txBody>
      </p:sp>
      <p:sp>
        <p:nvSpPr>
          <p:cNvPr id="5" name="TextBox 4"/>
          <p:cNvSpPr txBox="1"/>
          <p:nvPr/>
        </p:nvSpPr>
        <p:spPr>
          <a:xfrm>
            <a:off x="381000" y="762000"/>
            <a:ext cx="2362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1. Heinsberg’s Test:</a:t>
            </a:r>
            <a:endParaRPr lang="en-US" b="1" dirty="0">
              <a:solidFill>
                <a:srgbClr val="FF0000"/>
              </a:solidFill>
              <a:latin typeface="Times New Roman" pitchFamily="18" charset="0"/>
              <a:cs typeface="Times New Roman" pitchFamily="18" charset="0"/>
            </a:endParaRPr>
          </a:p>
        </p:txBody>
      </p:sp>
      <p:sp>
        <p:nvSpPr>
          <p:cNvPr id="6" name="TextBox 5"/>
          <p:cNvSpPr txBox="1"/>
          <p:nvPr/>
        </p:nvSpPr>
        <p:spPr>
          <a:xfrm>
            <a:off x="2438400" y="762000"/>
            <a:ext cx="2819400" cy="381000"/>
          </a:xfrm>
          <a:prstGeom prst="rect">
            <a:avLst/>
          </a:prstGeom>
          <a:noFill/>
        </p:spPr>
        <p:txBody>
          <a:bodyPr wrap="square" rtlCol="0">
            <a:spAutoFit/>
          </a:bodyPr>
          <a:lstStyle/>
          <a:p>
            <a:r>
              <a:rPr lang="en-US" dirty="0" smtClean="0"/>
              <a:t>See previous Sections</a:t>
            </a:r>
            <a:endParaRPr lang="en-US" dirty="0"/>
          </a:p>
        </p:txBody>
      </p:sp>
      <p:sp>
        <p:nvSpPr>
          <p:cNvPr id="7" name="TextBox 6"/>
          <p:cNvSpPr txBox="1"/>
          <p:nvPr/>
        </p:nvSpPr>
        <p:spPr>
          <a:xfrm>
            <a:off x="381000" y="1295400"/>
            <a:ext cx="4114800" cy="369332"/>
          </a:xfrm>
          <a:prstGeom prst="rect">
            <a:avLst/>
          </a:prstGeom>
          <a:noFill/>
        </p:spPr>
        <p:txBody>
          <a:bodyPr wrap="square" rtlCol="0">
            <a:spAutoFit/>
          </a:bodyPr>
          <a:lstStyle/>
          <a:p>
            <a:r>
              <a:rPr lang="en-US" b="1" dirty="0" smtClean="0">
                <a:solidFill>
                  <a:srgbClr val="FF0000"/>
                </a:solidFill>
                <a:latin typeface="Times New Roman" pitchFamily="18" charset="0"/>
                <a:cs typeface="Times New Roman" pitchFamily="18" charset="0"/>
              </a:rPr>
              <a:t> 2.Hofmann Mustard oil reaction:</a:t>
            </a:r>
            <a:endParaRPr lang="en-US" b="1" dirty="0">
              <a:solidFill>
                <a:srgbClr val="FF0000"/>
              </a:solidFill>
              <a:latin typeface="Times New Roman" pitchFamily="18" charset="0"/>
              <a:cs typeface="Times New Roman" pitchFamily="18" charset="0"/>
            </a:endParaRPr>
          </a:p>
        </p:txBody>
      </p:sp>
      <p:pic>
        <p:nvPicPr>
          <p:cNvPr id="26626" name="Picture 2"/>
          <p:cNvPicPr>
            <a:picLocks noChangeAspect="1" noChangeArrowheads="1"/>
          </p:cNvPicPr>
          <p:nvPr/>
        </p:nvPicPr>
        <p:blipFill>
          <a:blip r:embed="rId2"/>
          <a:srcRect/>
          <a:stretch>
            <a:fillRect/>
          </a:stretch>
        </p:blipFill>
        <p:spPr bwMode="auto">
          <a:xfrm>
            <a:off x="1066800" y="1828800"/>
            <a:ext cx="7353300" cy="46863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304800"/>
            <a:ext cx="80772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Q. Methyl amine is more basic compare to aniline-Explain.</a:t>
            </a:r>
            <a:endParaRPr lang="en-US" sz="2400" b="1" dirty="0">
              <a:solidFill>
                <a:srgbClr val="FF0000"/>
              </a:solidFill>
              <a:latin typeface="Times New Roman" pitchFamily="18" charset="0"/>
              <a:cs typeface="Times New Roman" pitchFamily="18" charset="0"/>
            </a:endParaRPr>
          </a:p>
        </p:txBody>
      </p:sp>
      <p:pic>
        <p:nvPicPr>
          <p:cNvPr id="27650" name="Picture 2" descr="Resonance structures of aniline are shown below"/>
          <p:cNvPicPr>
            <a:picLocks noChangeAspect="1" noChangeArrowheads="1"/>
          </p:cNvPicPr>
          <p:nvPr/>
        </p:nvPicPr>
        <p:blipFill>
          <a:blip r:embed="rId2"/>
          <a:srcRect/>
          <a:stretch>
            <a:fillRect/>
          </a:stretch>
        </p:blipFill>
        <p:spPr bwMode="auto">
          <a:xfrm>
            <a:off x="1676400" y="2514600"/>
            <a:ext cx="4943475" cy="1409700"/>
          </a:xfrm>
          <a:prstGeom prst="rect">
            <a:avLst/>
          </a:prstGeom>
          <a:noFill/>
        </p:spPr>
      </p:pic>
      <p:sp>
        <p:nvSpPr>
          <p:cNvPr id="27651" name="Rectangle 3"/>
          <p:cNvSpPr>
            <a:spLocks noChangeArrowheads="1"/>
          </p:cNvSpPr>
          <p:nvPr/>
        </p:nvSpPr>
        <p:spPr bwMode="auto">
          <a:xfrm>
            <a:off x="381000" y="990600"/>
            <a:ext cx="8001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Methyl amine is more base comparing with aniline, Because:</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In case of Aniline, the lone pair of Nitrogen atom participates in the delocalization with benzene ring. Thus the electron density in Nitrogen becomes less. That's why Nitrogen does not donate it electron pair to proton and aniline act as a less base.</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7652" name="Rectangle 4"/>
          <p:cNvSpPr>
            <a:spLocks noChangeArrowheads="1"/>
          </p:cNvSpPr>
          <p:nvPr/>
        </p:nvSpPr>
        <p:spPr bwMode="auto">
          <a:xfrm>
            <a:off x="838200" y="4267200"/>
            <a:ext cx="7696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But in case of methyl amine(CH</a:t>
            </a:r>
            <a:r>
              <a:rPr kumimoji="0" lang="en-US" sz="1800" b="0" i="0" u="none" strike="noStrike" cap="none" normalizeH="0" baseline="-30000" dirty="0" smtClean="0">
                <a:ln>
                  <a:noFill/>
                </a:ln>
                <a:solidFill>
                  <a:srgbClr val="333333"/>
                </a:solidFill>
                <a:effectLst/>
                <a:latin typeface="Times New Roman" pitchFamily="18" charset="0"/>
                <a:ea typeface="Times New Roman" pitchFamily="18" charset="0"/>
                <a:cs typeface="Times New Roman" pitchFamily="18" charset="0"/>
              </a:rPr>
              <a:t>3</a:t>
            </a:r>
            <a:r>
              <a:rPr kumimoji="0" lang="en-US" sz="18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NH</a:t>
            </a:r>
            <a:r>
              <a:rPr kumimoji="0" lang="en-US" sz="1800" b="0" i="0" u="none" strike="noStrike" cap="none" normalizeH="0" baseline="-30000" dirty="0" smtClean="0">
                <a:ln>
                  <a:noFill/>
                </a:ln>
                <a:solidFill>
                  <a:srgbClr val="333333"/>
                </a:solidFill>
                <a:effectLst/>
                <a:latin typeface="Times New Roman" pitchFamily="18" charset="0"/>
                <a:ea typeface="Times New Roman" pitchFamily="18" charset="0"/>
                <a:cs typeface="Times New Roman" pitchFamily="18" charset="0"/>
              </a:rPr>
              <a:t>2</a:t>
            </a:r>
            <a:r>
              <a:rPr kumimoji="0" lang="en-US" sz="18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the resonance is not possible and the -CH</a:t>
            </a:r>
            <a:r>
              <a:rPr kumimoji="0" lang="en-US" sz="1800" b="0" i="0" u="none" strike="noStrike" cap="none" normalizeH="0" baseline="-30000" dirty="0" smtClean="0">
                <a:ln>
                  <a:noFill/>
                </a:ln>
                <a:solidFill>
                  <a:srgbClr val="333333"/>
                </a:solidFill>
                <a:effectLst/>
                <a:latin typeface="Times New Roman" pitchFamily="18" charset="0"/>
                <a:ea typeface="Times New Roman" pitchFamily="18" charset="0"/>
                <a:cs typeface="Times New Roman" pitchFamily="18" charset="0"/>
              </a:rPr>
              <a:t>3</a:t>
            </a:r>
            <a:r>
              <a:rPr kumimoji="0" lang="en-US" sz="18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group has a +I effect, which increase the electron dentistry in Nitrogen. As a result Nitrogen donate it electron pair to proton..That's why Methyl amine react as a strong base compare to aniline.</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76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6" name="Rectangle 8"/>
          <p:cNvSpPr>
            <a:spLocks noChangeArrowheads="1"/>
          </p:cNvSpPr>
          <p:nvPr/>
        </p:nvSpPr>
        <p:spPr bwMode="auto">
          <a:xfrm>
            <a:off x="3657600" y="5638800"/>
            <a:ext cx="25146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dirty="0" smtClean="0"/>
              <a:t>CH</a:t>
            </a:r>
            <a:r>
              <a:rPr lang="en-US" baseline="-25000" dirty="0" smtClean="0"/>
              <a:t>3</a:t>
            </a:r>
            <a:r>
              <a:rPr lang="en-US" dirty="0" smtClean="0"/>
              <a:t>       NH</a:t>
            </a:r>
            <a:r>
              <a:rPr lang="en-US" baseline="-25000" dirty="0" smtClean="0"/>
              <a:t>2</a:t>
            </a:r>
            <a:endParaRPr lang="en-US" dirty="0" smtClean="0"/>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7" name="Straight Connector 26"/>
          <p:cNvCxnSpPr/>
          <p:nvPr/>
        </p:nvCxnSpPr>
        <p:spPr>
          <a:xfrm>
            <a:off x="4038600" y="57912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114800" y="57912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429000" y="6019800"/>
            <a:ext cx="2209800" cy="646331"/>
          </a:xfrm>
          <a:prstGeom prst="rect">
            <a:avLst/>
          </a:prstGeom>
          <a:noFill/>
        </p:spPr>
        <p:txBody>
          <a:bodyPr wrap="square" rtlCol="0">
            <a:spAutoFit/>
          </a:bodyPr>
          <a:lstStyle/>
          <a:p>
            <a:r>
              <a:rPr lang="en-US" dirty="0" smtClean="0">
                <a:solidFill>
                  <a:schemeClr val="accent6">
                    <a:lumMod val="75000"/>
                  </a:schemeClr>
                </a:solidFill>
                <a:latin typeface="Times New Roman" pitchFamily="18" charset="0"/>
                <a:cs typeface="Times New Roman" pitchFamily="18" charset="0"/>
              </a:rPr>
              <a:t>+I Effect of -CH</a:t>
            </a:r>
            <a:r>
              <a:rPr lang="en-US" baseline="-25000" dirty="0" smtClean="0">
                <a:solidFill>
                  <a:schemeClr val="accent6">
                    <a:lumMod val="75000"/>
                  </a:schemeClr>
                </a:solidFill>
                <a:latin typeface="Times New Roman" pitchFamily="18" charset="0"/>
                <a:cs typeface="Times New Roman" pitchFamily="18" charset="0"/>
              </a:rPr>
              <a:t>3</a:t>
            </a:r>
            <a:endParaRPr lang="en-US" dirty="0" smtClean="0">
              <a:solidFill>
                <a:schemeClr val="accent6">
                  <a:lumMod val="75000"/>
                </a:schemeClr>
              </a:solidFill>
              <a:latin typeface="Times New Roman" pitchFamily="18" charset="0"/>
              <a:cs typeface="Times New Roman" pitchFamily="18" charset="0"/>
            </a:endParaRPr>
          </a:p>
          <a:p>
            <a:r>
              <a:rPr lang="en-US" dirty="0" smtClean="0">
                <a:solidFill>
                  <a:schemeClr val="accent6">
                    <a:lumMod val="75000"/>
                  </a:schemeClr>
                </a:solidFill>
                <a:latin typeface="Times New Roman" pitchFamily="18" charset="0"/>
                <a:cs typeface="Times New Roman" pitchFamily="18" charset="0"/>
              </a:rPr>
              <a:t> </a:t>
            </a:r>
            <a:endParaRPr lang="en-US" dirty="0">
              <a:solidFill>
                <a:schemeClr val="accent6">
                  <a:lumMod val="75000"/>
                </a:schemeClr>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5000" y="533400"/>
            <a:ext cx="4191000" cy="584775"/>
          </a:xfrm>
          <a:prstGeom prst="rect">
            <a:avLst/>
          </a:prstGeom>
          <a:noFill/>
        </p:spPr>
        <p:txBody>
          <a:bodyPr wrap="square" rtlCol="0">
            <a:spAutoFit/>
          </a:bodyPr>
          <a:lstStyle/>
          <a:p>
            <a:r>
              <a:rPr lang="en-US" sz="3200" b="1" dirty="0" smtClean="0">
                <a:solidFill>
                  <a:srgbClr val="FF0000"/>
                </a:solidFill>
                <a:latin typeface="Times New Roman" pitchFamily="18" charset="0"/>
                <a:cs typeface="Times New Roman" pitchFamily="18" charset="0"/>
              </a:rPr>
              <a:t>       Basicity Of amines</a:t>
            </a:r>
            <a:endParaRPr lang="en-US" sz="3200" b="1" dirty="0">
              <a:solidFill>
                <a:srgbClr val="FF0000"/>
              </a:solidFill>
              <a:latin typeface="Times New Roman" pitchFamily="18" charset="0"/>
              <a:cs typeface="Times New Roman" pitchFamily="18" charset="0"/>
            </a:endParaRPr>
          </a:p>
        </p:txBody>
      </p:sp>
      <p:pic>
        <p:nvPicPr>
          <p:cNvPr id="27650" name="Picture 2"/>
          <p:cNvPicPr>
            <a:picLocks noChangeAspect="1" noChangeArrowheads="1"/>
          </p:cNvPicPr>
          <p:nvPr/>
        </p:nvPicPr>
        <p:blipFill>
          <a:blip r:embed="rId2"/>
          <a:srcRect/>
          <a:stretch>
            <a:fillRect/>
          </a:stretch>
        </p:blipFill>
        <p:spPr bwMode="auto">
          <a:xfrm>
            <a:off x="914400" y="1295400"/>
            <a:ext cx="6943725" cy="50958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28600"/>
            <a:ext cx="9144000" cy="461665"/>
          </a:xfrm>
          <a:prstGeom prst="rect">
            <a:avLst/>
          </a:prstGeom>
          <a:noFill/>
        </p:spPr>
        <p:txBody>
          <a:bodyPr wrap="square" rtlCol="0">
            <a:spAutoFit/>
          </a:bodyPr>
          <a:lstStyle/>
          <a:p>
            <a:r>
              <a:rPr lang="en-US" sz="2400" b="1" dirty="0" smtClean="0">
                <a:solidFill>
                  <a:srgbClr val="FF0000"/>
                </a:solidFill>
                <a:latin typeface="Times New Roman" pitchFamily="18" charset="0"/>
                <a:cs typeface="Times New Roman" pitchFamily="18" charset="0"/>
              </a:rPr>
              <a:t>Q. Compare the basicity of primary, secondary and tertiary amines. </a:t>
            </a:r>
            <a:endParaRPr lang="en-US" sz="2400" b="1" dirty="0">
              <a:solidFill>
                <a:srgbClr val="FF0000"/>
              </a:solidFill>
              <a:latin typeface="Times New Roman" pitchFamily="18" charset="0"/>
              <a:cs typeface="Times New Roman" pitchFamily="18" charset="0"/>
            </a:endParaRPr>
          </a:p>
        </p:txBody>
      </p:sp>
      <p:sp>
        <p:nvSpPr>
          <p:cNvPr id="5" name="TextBox 4"/>
          <p:cNvSpPr txBox="1"/>
          <p:nvPr/>
        </p:nvSpPr>
        <p:spPr>
          <a:xfrm>
            <a:off x="533400" y="1066800"/>
            <a:ext cx="1752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In Gas Phase:</a:t>
            </a:r>
            <a:endParaRPr lang="en-US" b="1" dirty="0">
              <a:latin typeface="Times New Roman" pitchFamily="18" charset="0"/>
              <a:cs typeface="Times New Roman" pitchFamily="18" charset="0"/>
            </a:endParaRPr>
          </a:p>
        </p:txBody>
      </p:sp>
      <p:pic>
        <p:nvPicPr>
          <p:cNvPr id="28675" name="Picture 3"/>
          <p:cNvPicPr>
            <a:picLocks noChangeAspect="1" noChangeArrowheads="1"/>
          </p:cNvPicPr>
          <p:nvPr/>
        </p:nvPicPr>
        <p:blipFill>
          <a:blip r:embed="rId2"/>
          <a:srcRect/>
          <a:stretch>
            <a:fillRect/>
          </a:stretch>
        </p:blipFill>
        <p:spPr bwMode="auto">
          <a:xfrm>
            <a:off x="1143000" y="1600200"/>
            <a:ext cx="7248525" cy="474345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152400"/>
            <a:ext cx="3276600"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In aqueous phase:</a:t>
            </a:r>
            <a:endParaRPr lang="en-US" sz="2800" b="1" dirty="0">
              <a:solidFill>
                <a:srgbClr val="FF0000"/>
              </a:solidFill>
              <a:latin typeface="Times New Roman" pitchFamily="18" charset="0"/>
              <a:cs typeface="Times New Roman" pitchFamily="18" charset="0"/>
            </a:endParaRPr>
          </a:p>
        </p:txBody>
      </p:sp>
      <p:sp>
        <p:nvSpPr>
          <p:cNvPr id="5" name="TextBox 4"/>
          <p:cNvSpPr txBox="1"/>
          <p:nvPr/>
        </p:nvSpPr>
        <p:spPr>
          <a:xfrm>
            <a:off x="0" y="5181600"/>
            <a:ext cx="83058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Combining these two effects we found that  order of basicity in aqueous medium  is:</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NH &gt; CH</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NH</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&gt; (CH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 &gt; NH</a:t>
            </a:r>
            <a:r>
              <a:rPr lang="en-US" b="1"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pK</a:t>
            </a:r>
            <a:r>
              <a:rPr lang="en-US" b="1" baseline="-25000" dirty="0" err="1" smtClean="0">
                <a:latin typeface="Times New Roman" pitchFamily="18" charset="0"/>
                <a:cs typeface="Times New Roman" pitchFamily="18" charset="0"/>
              </a:rPr>
              <a:t>a</a:t>
            </a:r>
            <a:r>
              <a:rPr lang="en-US" b="1" baseline="-25000"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10.77           10.64           9.80           9.25</a:t>
            </a:r>
          </a:p>
          <a:p>
            <a:endParaRPr lang="en-US" dirty="0" smtClean="0"/>
          </a:p>
        </p:txBody>
      </p:sp>
      <p:sp>
        <p:nvSpPr>
          <p:cNvPr id="6" name="TextBox 5"/>
          <p:cNvSpPr txBox="1"/>
          <p:nvPr/>
        </p:nvSpPr>
        <p:spPr>
          <a:xfrm>
            <a:off x="0" y="609600"/>
            <a:ext cx="8686800" cy="2308324"/>
          </a:xfrm>
          <a:prstGeom prst="rect">
            <a:avLst/>
          </a:prstGeom>
          <a:noFill/>
        </p:spPr>
        <p:txBody>
          <a:bodyPr wrap="square" rtlCol="0">
            <a:spAutoFit/>
          </a:bodyPr>
          <a:lstStyle/>
          <a:p>
            <a:r>
              <a:rPr lang="en-US" b="1" dirty="0" smtClean="0">
                <a:latin typeface="Times New Roman" pitchFamily="18" charset="0"/>
                <a:cs typeface="Times New Roman" pitchFamily="18" charset="0"/>
              </a:rPr>
              <a:t>(a)Inductive effect:</a:t>
            </a:r>
          </a:p>
          <a:p>
            <a:pPr algn="just"/>
            <a:r>
              <a:rPr lang="en-US" dirty="0" smtClean="0">
                <a:latin typeface="Times New Roman" pitchFamily="18" charset="0"/>
                <a:cs typeface="Times New Roman" pitchFamily="18" charset="0"/>
              </a:rPr>
              <a:t>As the number of alkyl group attaching to nitrogen atom increases the electron density on the nitrogen atom increases so the basicity increases from primary to tertiary. So, considering inductive effect the order should be</a:t>
            </a:r>
          </a:p>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N&gt; (CH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NH &gt; CH</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NH</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&gt; NH</a:t>
            </a:r>
            <a:r>
              <a:rPr lang="en-US" b="1" baseline="-25000" dirty="0" smtClean="0">
                <a:latin typeface="Times New Roman" pitchFamily="18" charset="0"/>
                <a:cs typeface="Times New Roman" pitchFamily="18" charset="0"/>
              </a:rPr>
              <a:t>3</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7" name="TextBox 6"/>
          <p:cNvSpPr txBox="1"/>
          <p:nvPr/>
        </p:nvSpPr>
        <p:spPr>
          <a:xfrm>
            <a:off x="0" y="2209800"/>
            <a:ext cx="9144000" cy="2585323"/>
          </a:xfrm>
          <a:prstGeom prst="rect">
            <a:avLst/>
          </a:prstGeom>
          <a:noFill/>
        </p:spPr>
        <p:txBody>
          <a:bodyPr wrap="square" rtlCol="0">
            <a:spAutoFit/>
          </a:bodyPr>
          <a:lstStyle/>
          <a:p>
            <a:r>
              <a:rPr lang="en-US" b="1" dirty="0" smtClean="0">
                <a:latin typeface="Times New Roman" pitchFamily="18" charset="0"/>
                <a:cs typeface="Times New Roman" pitchFamily="18" charset="0"/>
              </a:rPr>
              <a:t>(b) Solvation of Ions:</a:t>
            </a:r>
          </a:p>
          <a:p>
            <a:r>
              <a:rPr lang="en-US" dirty="0" smtClean="0">
                <a:latin typeface="Times New Roman" pitchFamily="18" charset="0"/>
                <a:cs typeface="Times New Roman" pitchFamily="18" charset="0"/>
              </a:rPr>
              <a:t>When amines are dissolved in water, they form protonated amines. As we move from tertiary to primary number of H-bonding of protonated amines increases and also hydration energy increases. The more the hydration energy of the molecule, more is the stability of the amine.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RNH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RNH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OH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(3 H-Bond)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R</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NH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R</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NH</a:t>
            </a:r>
            <a:r>
              <a:rPr lang="en-US" baseline="-25000"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OH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(2 H-Bond)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R</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N +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R</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NH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OH</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(1-H bond)</a:t>
            </a: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
        <p:nvSpPr>
          <p:cNvPr id="8" name="TextBox 7"/>
          <p:cNvSpPr txBox="1"/>
          <p:nvPr/>
        </p:nvSpPr>
        <p:spPr>
          <a:xfrm>
            <a:off x="0" y="4495800"/>
            <a:ext cx="8534400" cy="923330"/>
          </a:xfrm>
          <a:prstGeom prst="rect">
            <a:avLst/>
          </a:prstGeom>
          <a:noFill/>
        </p:spPr>
        <p:txBody>
          <a:bodyPr wrap="square" rtlCol="0">
            <a:spAutoFit/>
          </a:bodyPr>
          <a:lstStyle/>
          <a:p>
            <a:r>
              <a:rPr lang="en-US" dirty="0" smtClean="0"/>
              <a:t>According to hydration energy the order should be</a:t>
            </a:r>
          </a:p>
          <a:p>
            <a:r>
              <a:rPr lang="en-US" b="1" dirty="0" smtClean="0">
                <a:latin typeface="Times New Roman" pitchFamily="18" charset="0"/>
                <a:cs typeface="Times New Roman" pitchFamily="18" charset="0"/>
              </a:rPr>
              <a:t>                               NH</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 &gt; CH</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NH</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&gt; (CH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NH &gt; (CH </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N</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Reference</a:t>
            </a:r>
            <a:br>
              <a:rPr lang="en-US" b="1" dirty="0" smtClean="0">
                <a:solidFill>
                  <a:srgbClr val="FF0000"/>
                </a:solidFill>
                <a:latin typeface="Times New Roman" pitchFamily="18" charset="0"/>
                <a:cs typeface="Times New Roman" pitchFamily="18" charset="0"/>
              </a:rPr>
            </a:br>
            <a:endParaRPr lang="en-US" dirty="0">
              <a:solidFill>
                <a:srgbClr val="FF0000"/>
              </a:solidFill>
            </a:endParaRPr>
          </a:p>
        </p:txBody>
      </p:sp>
      <p:sp>
        <p:nvSpPr>
          <p:cNvPr id="3" name="Content Placeholder 2"/>
          <p:cNvSpPr>
            <a:spLocks noGrp="1"/>
          </p:cNvSpPr>
          <p:nvPr>
            <p:ph idx="1"/>
          </p:nvPr>
        </p:nvSpPr>
        <p:spPr/>
        <p:txBody>
          <a:bodyPr/>
          <a:lstStyle/>
          <a:p>
            <a:pPr algn="just"/>
            <a:r>
              <a:rPr lang="en-US" dirty="0" smtClean="0">
                <a:latin typeface="Times New Roman" pitchFamily="18" charset="0"/>
                <a:cs typeface="Times New Roman" pitchFamily="18" charset="0"/>
              </a:rPr>
              <a:t>1.Organic Chemistry by </a:t>
            </a:r>
            <a:r>
              <a:rPr lang="en-US" dirty="0" err="1" smtClean="0">
                <a:latin typeface="Times New Roman" pitchFamily="18" charset="0"/>
                <a:cs typeface="Times New Roman" pitchFamily="18" charset="0"/>
              </a:rPr>
              <a:t>I.L.Finar</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2.Organic Chemistry by Morrison and Boyd.</a:t>
            </a:r>
          </a:p>
          <a:p>
            <a:pPr algn="just"/>
            <a:r>
              <a:rPr lang="en-US" dirty="0" smtClean="0">
                <a:latin typeface="Times New Roman" pitchFamily="18" charset="0"/>
                <a:cs typeface="Times New Roman" pitchFamily="18" charset="0"/>
              </a:rPr>
              <a:t>3.Advance organic chemistry by </a:t>
            </a:r>
            <a:r>
              <a:rPr lang="en-US" dirty="0" err="1" smtClean="0">
                <a:latin typeface="Times New Roman" pitchFamily="18" charset="0"/>
                <a:cs typeface="Times New Roman" pitchFamily="18" charset="0"/>
              </a:rPr>
              <a:t>bahl</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bahl</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4.Organic Chemistry by </a:t>
            </a:r>
            <a:r>
              <a:rPr lang="en-US" dirty="0" err="1" smtClean="0">
                <a:latin typeface="Times New Roman" pitchFamily="18" charset="0"/>
                <a:cs typeface="Times New Roman" pitchFamily="18" charset="0"/>
              </a:rPr>
              <a:t>Brucee</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5.Organic chemistry by </a:t>
            </a:r>
            <a:r>
              <a:rPr lang="en-US" dirty="0" err="1" smtClean="0">
                <a:latin typeface="Times New Roman" pitchFamily="18" charset="0"/>
                <a:cs typeface="Times New Roman" pitchFamily="18" charset="0"/>
              </a:rPr>
              <a:t>R.L.Madan</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6.A guidebook to Mechanism in Organic </a:t>
            </a:r>
            <a:r>
              <a:rPr lang="en-US" dirty="0" err="1" smtClean="0">
                <a:latin typeface="Times New Roman" pitchFamily="18" charset="0"/>
                <a:cs typeface="Times New Roman" pitchFamily="18" charset="0"/>
              </a:rPr>
              <a:t>chmeistry</a:t>
            </a:r>
            <a:r>
              <a:rPr lang="en-US" dirty="0" smtClean="0">
                <a:latin typeface="Times New Roman" pitchFamily="18" charset="0"/>
                <a:cs typeface="Times New Roman" pitchFamily="18" charset="0"/>
              </a:rPr>
              <a:t> by </a:t>
            </a:r>
            <a:r>
              <a:rPr lang="en-US" dirty="0" err="1" smtClean="0">
                <a:latin typeface="Times New Roman" pitchFamily="18" charset="0"/>
                <a:cs typeface="Times New Roman" pitchFamily="18" charset="0"/>
              </a:rPr>
              <a:t>P.Sykes</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7</a:t>
            </a:r>
            <a:r>
              <a:rPr lang="en-US" smtClean="0">
                <a:latin typeface="Times New Roman" pitchFamily="18" charset="0"/>
                <a:cs typeface="Times New Roman" pitchFamily="18" charset="0"/>
              </a:rPr>
              <a:t>.Wikipidea</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1600200"/>
            <a:ext cx="4495800" cy="3046988"/>
          </a:xfrm>
          <a:prstGeom prst="rect">
            <a:avLst/>
          </a:prstGeom>
        </p:spPr>
        <p:txBody>
          <a:bodyPr wrap="square">
            <a:spAutoFit/>
          </a:bodyPr>
          <a:lstStyle/>
          <a:p>
            <a:pPr algn="ctr"/>
            <a:r>
              <a:rPr lang="en-US" sz="9600" b="1" dirty="0" smtClean="0">
                <a:latin typeface="Times New Roman" pitchFamily="18" charset="0"/>
                <a:cs typeface="Times New Roman" pitchFamily="18" charset="0"/>
              </a:rPr>
              <a:t>Thank    You</a:t>
            </a:r>
            <a:endParaRPr lang="en-US" sz="96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306</TotalTime>
  <Words>594</Words>
  <Application>Microsoft Office PowerPoint</Application>
  <PresentationFormat>On-screen Show (4:3)</PresentationFormat>
  <Paragraphs>112</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Flow</vt:lpstr>
      <vt:lpstr>CS ChemDraw Drawing</vt:lpstr>
      <vt:lpstr>Aliphatic amines</vt:lpstr>
      <vt:lpstr>                  Overview</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                   Reference </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Aliphatic amines</dc:title>
  <dc:creator>COMPUTER</dc:creator>
  <cp:lastModifiedBy>COMPUTER</cp:lastModifiedBy>
  <cp:revision>44</cp:revision>
  <dcterms:created xsi:type="dcterms:W3CDTF">2020-04-13T14:00:45Z</dcterms:created>
  <dcterms:modified xsi:type="dcterms:W3CDTF">2020-04-15T19:51:10Z</dcterms:modified>
</cp:coreProperties>
</file>